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8" r:id="rId2"/>
    <p:sldId id="261" r:id="rId3"/>
    <p:sldId id="278" r:id="rId4"/>
    <p:sldId id="267" r:id="rId5"/>
    <p:sldId id="268" r:id="rId6"/>
    <p:sldId id="276" r:id="rId7"/>
    <p:sldId id="275" r:id="rId8"/>
    <p:sldId id="273" r:id="rId9"/>
    <p:sldId id="282" r:id="rId10"/>
    <p:sldId id="283" r:id="rId11"/>
    <p:sldId id="284" r:id="rId12"/>
    <p:sldId id="295" r:id="rId13"/>
    <p:sldId id="274" r:id="rId14"/>
    <p:sldId id="272" r:id="rId15"/>
    <p:sldId id="285" r:id="rId16"/>
    <p:sldId id="286" r:id="rId17"/>
    <p:sldId id="271" r:id="rId18"/>
    <p:sldId id="270" r:id="rId19"/>
    <p:sldId id="290" r:id="rId20"/>
    <p:sldId id="289" r:id="rId21"/>
    <p:sldId id="288" r:id="rId22"/>
    <p:sldId id="291" r:id="rId23"/>
    <p:sldId id="294" r:id="rId24"/>
    <p:sldId id="293" r:id="rId25"/>
    <p:sldId id="292" r:id="rId26"/>
    <p:sldId id="269" r:id="rId27"/>
    <p:sldId id="26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8D"/>
    <a:srgbClr val="595149"/>
    <a:srgbClr val="F1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6753" autoAdjust="0"/>
  </p:normalViewPr>
  <p:slideViewPr>
    <p:cSldViewPr snapToGrid="0">
      <p:cViewPr>
        <p:scale>
          <a:sx n="75" d="100"/>
          <a:sy n="75" d="100"/>
        </p:scale>
        <p:origin x="175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74BBF-A5EC-44FC-9899-DE67F19FCAC5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C5DEE-E2E2-4FFE-9236-44DEC0D147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10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8%A6%96%E8%A7%9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zh.wikipedia.org/wiki/%E8%89%B2%E5%BD%A9" TargetMode="External"/><Relationship Id="rId4" Type="http://schemas.openxmlformats.org/officeDocument/2006/relationships/hyperlink" Target="https://zh.wikipedia.org/wiki/%E8%A7%A3%E6%9E%90%E5%BA%A6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Organic Light-Emitting Diode</a:t>
            </a:r>
          </a:p>
          <a:p>
            <a:r>
              <a:rPr lang="en-US" altLang="zh-TW" dirty="0" err="1"/>
              <a:t>oled</a:t>
            </a:r>
            <a:r>
              <a:rPr lang="zh-TW" altLang="en-US" dirty="0"/>
              <a:t>優點</a:t>
            </a:r>
            <a:r>
              <a:rPr lang="en-US" altLang="zh-TW" dirty="0"/>
              <a:t>: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自發光性、廣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視角"/>
              </a:rPr>
              <a:t>視角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、高對比、低耗電、高反應速率、全彩化及製程簡單等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缺點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價格、壽命、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解析度"/>
              </a:rPr>
              <a:t>解析度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色彩"/>
              </a:rPr>
              <a:t>色彩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還原      技術選擇性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/>
              <a:t>electro-optical curves</a:t>
            </a:r>
            <a:endParaRPr lang="zh-TW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perceptual quantization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963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在整個測量過程中，測試模式設置為 </a:t>
            </a:r>
            <a:r>
              <a:rPr lang="en-US" altLang="zh-TW" dirty="0"/>
              <a:t>4% </a:t>
            </a:r>
            <a:r>
              <a:rPr lang="zh-TW" altLang="en-US" dirty="0"/>
              <a:t>的窗口大小，信號負載除外，以避免干擾 </a:t>
            </a:r>
            <a:r>
              <a:rPr lang="en-US" altLang="zh-TW" dirty="0"/>
              <a:t>OLED </a:t>
            </a:r>
            <a:r>
              <a:rPr lang="zh-TW" altLang="en-US" dirty="0"/>
              <a:t>面板的節能功能</a:t>
            </a:r>
            <a:endParaRPr lang="en-US" altLang="zh-TW" dirty="0"/>
          </a:p>
          <a:p>
            <a:r>
              <a:rPr lang="zh-TW" altLang="en-US" dirty="0"/>
              <a:t>其中對比度由峰值亮度與黑色亮度的比值</a:t>
            </a:r>
          </a:p>
          <a:p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Godox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8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通過前置支架將觀看距離設置為 </a:t>
            </a:r>
            <a:r>
              <a:rPr lang="en-US" altLang="zh-TW" dirty="0"/>
              <a:t>30 </a:t>
            </a:r>
            <a:r>
              <a:rPr lang="zh-TW" altLang="en-US" dirty="0"/>
              <a:t>厘米，從而使三款智能手機的視角為 </a:t>
            </a:r>
            <a:r>
              <a:rPr lang="en-US" altLang="zh-TW" dirty="0"/>
              <a:t>40.9° × 16.9°</a:t>
            </a:r>
            <a:r>
              <a:rPr lang="zh-TW" altLang="en-US" dirty="0"/>
              <a:t>。此外，觀察者可以稍微調整視角以避免眩光。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639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閱讀是智能手機的典型應用之一，而 </a:t>
            </a:r>
            <a:r>
              <a:rPr lang="en-US" altLang="zh-TW" dirty="0"/>
              <a:t>HDR </a:t>
            </a:r>
            <a:r>
              <a:rPr lang="zh-TW" altLang="en-US" dirty="0"/>
              <a:t>視頻並非為此目的而製作，因此僅在 </a:t>
            </a:r>
            <a:r>
              <a:rPr lang="en-US" altLang="zh-TW" dirty="0"/>
              <a:t>SDR </a:t>
            </a:r>
            <a:r>
              <a:rPr lang="zh-TW" altLang="en-US" dirty="0"/>
              <a:t>模式下評估可讀性。 </a:t>
            </a:r>
            <a:r>
              <a:rPr lang="en-US" altLang="zh-TW" dirty="0"/>
              <a:t>• </a:t>
            </a:r>
            <a:r>
              <a:rPr lang="zh-TW" altLang="en-US" dirty="0"/>
              <a:t>漸變：圖像的高光和暗區細節</a:t>
            </a:r>
            <a:r>
              <a:rPr lang="en-US" altLang="zh-TW" dirty="0"/>
              <a:t>[24]</a:t>
            </a:r>
            <a:r>
              <a:rPr lang="zh-TW" altLang="en-US" dirty="0"/>
              <a:t>。 它僅在 </a:t>
            </a:r>
            <a:r>
              <a:rPr lang="en-US" altLang="zh-TW" dirty="0"/>
              <a:t>HDR </a:t>
            </a:r>
            <a:r>
              <a:rPr lang="zh-TW" altLang="en-US" dirty="0"/>
              <a:t>模式下進行評估，因為 </a:t>
            </a:r>
            <a:r>
              <a:rPr lang="en-US" altLang="zh-TW" dirty="0"/>
              <a:t>HDR </a:t>
            </a:r>
            <a:r>
              <a:rPr lang="zh-TW" altLang="en-US" dirty="0"/>
              <a:t>系統被指定和設計用於傳達全範圍的可感知陰影和高光細節 </a:t>
            </a:r>
            <a:r>
              <a:rPr lang="en-US" altLang="zh-TW" dirty="0"/>
              <a:t>[37]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797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098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收集大量的與要測量的態度有關的語句，一般應在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條以上，保證其中對主題不利的、中立的和有利的語句都占有足夠的比例，並將其分別寫在特製的卡片上。</a:t>
            </a:r>
          </a:p>
          <a:p>
            <a:pPr fontAlgn="base" latinLnBrk="1"/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選定二十人以上的評定者，按照各條語句所表明的態度有利或不利的程度，將其分別歸入十一類。第一類代表最不利的態度，依次遞推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，第六類代表中立的態度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，第十一類代表最有利的態度。</a:t>
            </a:r>
          </a:p>
          <a:p>
            <a:pPr fontAlgn="base" latinLnBrk="1"/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計算每條語句被歸在這十一類中次數分布。</a:t>
            </a:r>
          </a:p>
          <a:p>
            <a:pPr fontAlgn="base" latinLnBrk="1"/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刪除那些次數分配過於分散的語句。</a:t>
            </a:r>
          </a:p>
          <a:p>
            <a:pPr fontAlgn="base" latinLnBrk="1"/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計算各保留語句的中位數，並將其按中位數進行歸類，如果中位數是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，則該態度語句歸到第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類。</a:t>
            </a:r>
          </a:p>
          <a:p>
            <a:pPr fontAlgn="base" latinLnBrk="1"/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從每個類別中選出一、二條代表語句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各評定者對其分類的判斷最為一致的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，將這些語句混合排列，即得到所謂的沙氏通量表。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189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standard dynamic range </a:t>
            </a:r>
          </a:p>
          <a:p>
            <a:endParaRPr lang="zh-TW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high dynamic range </a:t>
            </a:r>
          </a:p>
          <a:p>
            <a:r>
              <a:rPr lang="en-US" altLang="zh-TW" dirty="0"/>
              <a:t>https://zh.dvdfab.cn/resource/4k-media/hdr-vs-sdr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715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76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CONTRAST</a:t>
            </a:r>
            <a:r>
              <a:rPr lang="zh-TW" altLang="en-US" dirty="0"/>
              <a:t> 對比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874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182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13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/>
              <a:t>上述研究是針對 </a:t>
            </a:r>
            <a:r>
              <a:rPr lang="en-US" altLang="zh-TW" sz="1200" dirty="0"/>
              <a:t>SDR </a:t>
            </a:r>
            <a:r>
              <a:rPr lang="zh-TW" altLang="en-US" sz="1200" dirty="0"/>
              <a:t>或 </a:t>
            </a:r>
            <a:r>
              <a:rPr lang="en-US" altLang="zh-TW" sz="1200" dirty="0"/>
              <a:t>HDR </a:t>
            </a:r>
            <a:r>
              <a:rPr lang="zh-TW" altLang="en-US" sz="1200" dirty="0"/>
              <a:t>圖像品質進行的。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090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多重比較結果表明，三款智能手機顯示屏的色彩感知存在顯著差異，說明色域和伽馬都是影響顯示屏色彩的重要因素。</a:t>
            </a:r>
            <a:endParaRPr lang="en-US" altLang="zh-TW" dirty="0"/>
          </a:p>
          <a:p>
            <a:r>
              <a:rPr lang="zh-TW" altLang="en-US" dirty="0"/>
              <a:t>表 </a:t>
            </a:r>
            <a:r>
              <a:rPr lang="en-US" altLang="zh-TW" dirty="0"/>
              <a:t>4 </a:t>
            </a:r>
            <a:r>
              <a:rPr lang="zh-TW" altLang="en-US" dirty="0"/>
              <a:t>顯示，</a:t>
            </a:r>
            <a:r>
              <a:rPr lang="en-US" altLang="zh-TW" dirty="0"/>
              <a:t>OLED-2 </a:t>
            </a:r>
            <a:r>
              <a:rPr lang="zh-TW" altLang="en-US" dirty="0"/>
              <a:t>和 </a:t>
            </a:r>
            <a:r>
              <a:rPr lang="en-US" altLang="zh-TW" dirty="0"/>
              <a:t>OLED-3 </a:t>
            </a:r>
            <a:r>
              <a:rPr lang="zh-TW" altLang="en-US" dirty="0"/>
              <a:t>在自然度、偏好和整體智商之間沒有顯著差異，</a:t>
            </a:r>
            <a:endParaRPr lang="en-US" altLang="zh-TW" dirty="0"/>
          </a:p>
          <a:p>
            <a:endParaRPr lang="zh-TW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 quality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116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色調再現曲線</a:t>
            </a:r>
            <a:r>
              <a:rPr lang="en-US" altLang="zh-TW" dirty="0"/>
              <a:t>TRC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色溫也是環境照度的變量之一，而我們實驗中的光模塊的色溫是恆定的（</a:t>
            </a:r>
            <a:r>
              <a:rPr lang="en-US" altLang="zh-TW" dirty="0"/>
              <a:t>5600K</a:t>
            </a:r>
            <a:r>
              <a:rPr lang="zh-TW" altLang="en-US" dirty="0"/>
              <a:t>），所以在實驗中會引入不同色溫的光源。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在 </a:t>
            </a:r>
            <a:r>
              <a:rPr lang="en-US" altLang="zh-TW" sz="1200" dirty="0"/>
              <a:t>SDR </a:t>
            </a:r>
            <a:r>
              <a:rPr lang="zh-TW" altLang="en-US" sz="1200" dirty="0"/>
              <a:t>模式下，高峰值亮度和穩定的 </a:t>
            </a:r>
            <a:r>
              <a:rPr lang="en-US" altLang="zh-TW" sz="1200" dirty="0"/>
              <a:t>APL </a:t>
            </a:r>
            <a:r>
              <a:rPr lang="zh-TW" altLang="en-US" sz="1200" dirty="0"/>
              <a:t>特性有助於亮度和對比度的感知，而高峰值亮度對 </a:t>
            </a:r>
            <a:r>
              <a:rPr lang="en-US" altLang="zh-TW" sz="1200" dirty="0"/>
              <a:t>HDR </a:t>
            </a:r>
            <a:r>
              <a:rPr lang="zh-TW" altLang="en-US" sz="1200" dirty="0"/>
              <a:t>模式下圖像的整體亮度影響很小。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58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可提供豐富的顏色範圍，為裸眼觀看呈現極高的畫面品質。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能讓人獲得更多整體畫面細節，而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不具備這些特點。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38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銳利化（細節）：調整色彩邊緣的對比，較不影響照片色彩表現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70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standard Red Green Blue</a:t>
            </a:r>
            <a:r>
              <a:rPr lang="zh-TW" altLang="en-US" dirty="0"/>
              <a:t>定義</a:t>
            </a:r>
            <a:r>
              <a:rPr lang="en-US" altLang="zh-TW" dirty="0"/>
              <a:t>RGB</a:t>
            </a:r>
            <a:r>
              <a:rPr lang="zh-TW" altLang="en-US" dirty="0"/>
              <a:t>三原色帶圖形中的位置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DCI-P3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美國電影行業推出的一種廣色域標準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2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picture level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其中，對活動區域中的所有像素求和，</a:t>
            </a:r>
            <a:r>
              <a:rPr lang="en-US" altLang="zh-TW" dirty="0" err="1"/>
              <a:t>PLi</a:t>
            </a:r>
            <a:r>
              <a:rPr lang="en-US" altLang="zh-TW" dirty="0"/>
              <a:t> </a:t>
            </a:r>
            <a:r>
              <a:rPr lang="zh-TW" altLang="en-US" dirty="0"/>
              <a:t>是第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個像素相對於最大白電平的歸一化信號像素電平，</a:t>
            </a:r>
            <a:r>
              <a:rPr lang="en-US" altLang="zh-TW" dirty="0"/>
              <a:t>Ni </a:t>
            </a:r>
            <a:r>
              <a:rPr lang="zh-TW" altLang="en-US" dirty="0"/>
              <a:t>是像素總數。 </a:t>
            </a:r>
            <a:r>
              <a:rPr lang="en-US" altLang="zh-TW" dirty="0"/>
              <a:t>100% APL </a:t>
            </a:r>
            <a:r>
              <a:rPr lang="zh-TW" altLang="en-US" dirty="0"/>
              <a:t>將由活動區域中處於最大白電平的所有像素表示。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APL </a:t>
            </a:r>
            <a:r>
              <a:rPr lang="zh-TW" altLang="en-US" sz="1200" dirty="0"/>
              <a:t>百分比定義為</a:t>
            </a:r>
            <a:r>
              <a:rPr lang="en-US" altLang="zh-TW" sz="1200" dirty="0"/>
              <a:t>(IEC, 2017) </a:t>
            </a:r>
            <a:r>
              <a:rPr lang="zh-TW" altLang="en-US" sz="1200" dirty="0"/>
              <a:t>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48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picture level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169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主要是看顏色的</a:t>
            </a:r>
            <a:r>
              <a:rPr lang="en-US" altLang="zh-TW" dirty="0"/>
              <a:t>CHANEAL</a:t>
            </a:r>
            <a:r>
              <a:rPr lang="zh-TW" altLang="en-US" dirty="0"/>
              <a:t>之間整合的程度如何</a:t>
            </a:r>
            <a:endParaRPr lang="en-US" altLang="zh-TW" dirty="0"/>
          </a:p>
          <a:p>
            <a:r>
              <a:rPr lang="zh-TW" altLang="en-US" dirty="0"/>
              <a:t>影像重新調整後的亮度和原來影像的亮度之間的關係，通常是以一個曲 線來表示，就叫做色調重現曲線</a:t>
            </a:r>
            <a:r>
              <a:rPr lang="en-US" altLang="zh-TW" dirty="0"/>
              <a:t>(tone reproduction curve)</a:t>
            </a:r>
            <a:r>
              <a:rPr lang="zh-TW" altLang="en-US" dirty="0"/>
              <a:t>，或者叫色調調整曲 線</a:t>
            </a:r>
            <a:r>
              <a:rPr lang="en-US" altLang="zh-TW" dirty="0"/>
              <a:t>(tone scale curve)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TRC </a:t>
            </a:r>
            <a:r>
              <a:rPr lang="zh-TW" altLang="en-US" dirty="0"/>
              <a:t>是調整影像像素的分佈，將原來像素強度 值映射到新值而不用考慮它在空間中的位置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Gamma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調整的是畫面中光影變換的速度，簡單地來講就是調整畫面中的細節究竟是設在暗部比較多一點，還是高光部分比較多一點。其實一直以來，國際上針對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Gamma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的取值都是有眾多不同的推薦規範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/>
              <a:t>圖 </a:t>
            </a:r>
            <a:r>
              <a:rPr lang="en-US" altLang="zh-TW" dirty="0"/>
              <a:t>3 </a:t>
            </a:r>
            <a:r>
              <a:rPr lang="zh-TW" altLang="en-US" dirty="0"/>
              <a:t>顯示了三款智能手機在 </a:t>
            </a:r>
            <a:r>
              <a:rPr lang="en-US" altLang="zh-TW" dirty="0"/>
              <a:t>SDR </a:t>
            </a:r>
            <a:r>
              <a:rPr lang="zh-TW" altLang="en-US" dirty="0"/>
              <a:t>模式下的 </a:t>
            </a:r>
            <a:r>
              <a:rPr lang="en-US" altLang="zh-TW" dirty="0"/>
              <a:t>TRC </a:t>
            </a:r>
            <a:r>
              <a:rPr lang="zh-TW" altLang="en-US" dirty="0"/>
              <a:t>以及 </a:t>
            </a:r>
            <a:r>
              <a:rPr lang="en-US" altLang="zh-TW" dirty="0"/>
              <a:t>BT.1886</a:t>
            </a:r>
            <a:r>
              <a:rPr lang="zh-TW" altLang="en-US" dirty="0"/>
              <a:t>。 可以看出，</a:t>
            </a:r>
            <a:r>
              <a:rPr lang="en-US" altLang="zh-TW" dirty="0"/>
              <a:t>OLED-2</a:t>
            </a:r>
            <a:r>
              <a:rPr lang="zh-TW" altLang="en-US" dirty="0"/>
              <a:t>和</a:t>
            </a:r>
            <a:r>
              <a:rPr lang="en-US" altLang="zh-TW" dirty="0"/>
              <a:t>OLED-3</a:t>
            </a:r>
            <a:r>
              <a:rPr lang="zh-TW" altLang="en-US" dirty="0"/>
              <a:t>不同通道的</a:t>
            </a:r>
            <a:r>
              <a:rPr lang="en-US" altLang="zh-TW" dirty="0"/>
              <a:t>gamma</a:t>
            </a:r>
            <a:r>
              <a:rPr lang="zh-TW" altLang="en-US" dirty="0"/>
              <a:t>達到了很好的一致性，而</a:t>
            </a:r>
            <a:r>
              <a:rPr lang="en-US" altLang="zh-TW" dirty="0"/>
              <a:t>OLED-1</a:t>
            </a:r>
            <a:r>
              <a:rPr lang="zh-TW" altLang="en-US" dirty="0"/>
              <a:t>的紅色和品紅色通道在</a:t>
            </a:r>
            <a:r>
              <a:rPr lang="en-US" altLang="zh-TW" dirty="0"/>
              <a:t>SDR</a:t>
            </a:r>
            <a:r>
              <a:rPr lang="zh-TW" altLang="en-US" dirty="0"/>
              <a:t>模式下存在偏差。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29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主要是看顏色的</a:t>
            </a:r>
            <a:r>
              <a:rPr lang="en-US" altLang="zh-TW" dirty="0"/>
              <a:t>CHANEAL</a:t>
            </a:r>
            <a:r>
              <a:rPr lang="zh-TW" altLang="en-US" dirty="0"/>
              <a:t>之間整合的程度如何</a:t>
            </a:r>
            <a:endParaRPr lang="en-US" altLang="zh-TW" dirty="0"/>
          </a:p>
          <a:p>
            <a:r>
              <a:rPr lang="zh-TW" altLang="en-US" dirty="0"/>
              <a:t>影像重新調整後的亮度和原來影像的亮度之間的關係，通常是以一個曲 線來表示，就叫做色調重現曲線</a:t>
            </a:r>
            <a:r>
              <a:rPr lang="en-US" altLang="zh-TW" dirty="0"/>
              <a:t>(tone reproduction curve)</a:t>
            </a:r>
            <a:r>
              <a:rPr lang="zh-TW" altLang="en-US" dirty="0"/>
              <a:t>，或者叫色調調整曲 線</a:t>
            </a:r>
            <a:r>
              <a:rPr lang="en-US" altLang="zh-TW" dirty="0"/>
              <a:t>(tone scale curve)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TRC </a:t>
            </a:r>
            <a:r>
              <a:rPr lang="zh-TW" altLang="en-US" dirty="0"/>
              <a:t>是調整影像像素的分佈，將原來像素強度 值映射到新值而不用考慮它在空間中的位置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Gamma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調整的是畫面中光影變換的速度，簡單地來講就是調整畫面中的細節究竟是設在暗部比較多一點，還是高光部分比較多一點。其實一直以來，國際上針對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Gamma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的取值都是有眾多不同的推薦規範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/>
              <a:t>圖 </a:t>
            </a:r>
            <a:r>
              <a:rPr lang="en-US" altLang="zh-TW" dirty="0"/>
              <a:t>3 </a:t>
            </a:r>
            <a:r>
              <a:rPr lang="zh-TW" altLang="en-US" dirty="0"/>
              <a:t>顯示了三款智能手機在 </a:t>
            </a:r>
            <a:r>
              <a:rPr lang="en-US" altLang="zh-TW" dirty="0"/>
              <a:t>SDR </a:t>
            </a:r>
            <a:r>
              <a:rPr lang="zh-TW" altLang="en-US" dirty="0"/>
              <a:t>模式下的 </a:t>
            </a:r>
            <a:r>
              <a:rPr lang="en-US" altLang="zh-TW" dirty="0"/>
              <a:t>TRC </a:t>
            </a:r>
            <a:r>
              <a:rPr lang="zh-TW" altLang="en-US" dirty="0"/>
              <a:t>以及 </a:t>
            </a:r>
            <a:r>
              <a:rPr lang="en-US" altLang="zh-TW" dirty="0"/>
              <a:t>BT.1886</a:t>
            </a:r>
            <a:r>
              <a:rPr lang="zh-TW" altLang="en-US" dirty="0"/>
              <a:t>。 可以看出，</a:t>
            </a:r>
            <a:r>
              <a:rPr lang="en-US" altLang="zh-TW" dirty="0"/>
              <a:t>OLED-2</a:t>
            </a:r>
            <a:r>
              <a:rPr lang="zh-TW" altLang="en-US" dirty="0"/>
              <a:t>和</a:t>
            </a:r>
            <a:r>
              <a:rPr lang="en-US" altLang="zh-TW" dirty="0"/>
              <a:t>OLED-3</a:t>
            </a:r>
            <a:r>
              <a:rPr lang="zh-TW" altLang="en-US" dirty="0"/>
              <a:t>不同通道的</a:t>
            </a:r>
            <a:r>
              <a:rPr lang="en-US" altLang="zh-TW" dirty="0"/>
              <a:t>gamma</a:t>
            </a:r>
            <a:r>
              <a:rPr lang="zh-TW" altLang="en-US" dirty="0"/>
              <a:t>達到了很好的一致性，而</a:t>
            </a:r>
            <a:r>
              <a:rPr lang="en-US" altLang="zh-TW" dirty="0"/>
              <a:t>OLED-1</a:t>
            </a:r>
            <a:r>
              <a:rPr lang="zh-TW" altLang="en-US" dirty="0"/>
              <a:t>的紅色和品紅色通道在</a:t>
            </a:r>
            <a:r>
              <a:rPr lang="en-US" altLang="zh-TW" dirty="0"/>
              <a:t>SDR</a:t>
            </a:r>
            <a:r>
              <a:rPr lang="zh-TW" altLang="en-US" dirty="0"/>
              <a:t>模式下存在偏差。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C5DEE-E2E2-4FFE-9236-44DEC0D1473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08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84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24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819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97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90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97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88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28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78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86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34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C61F-4301-472A-A3FA-7EE2028EA26E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84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38526" y="1612106"/>
            <a:ext cx="7538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/>
              <a:t>OLED </a:t>
            </a:r>
            <a:r>
              <a:rPr lang="zh-TW" altLang="en-US" sz="4800" dirty="0"/>
              <a:t>的手機螢幕在各種照明條件下的圖像品質評估</a:t>
            </a:r>
            <a:endParaRPr lang="zh-TW" altLang="en-US" sz="4800" b="1" spc="600" dirty="0">
              <a:solidFill>
                <a:srgbClr val="59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883990" y="4097756"/>
            <a:ext cx="8158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報告者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陳善治</a:t>
            </a:r>
            <a:endParaRPr lang="en-US" altLang="zh-TW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指導教授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柳永青 教授</a:t>
            </a:r>
            <a:endParaRPr lang="en-US" altLang="zh-TW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 err="1"/>
              <a:t>Yiming</a:t>
            </a:r>
            <a:r>
              <a:rPr lang="en-US" altLang="zh-TW" dirty="0"/>
              <a:t> Huang , </a:t>
            </a:r>
            <a:r>
              <a:rPr lang="en-US" altLang="zh-TW" dirty="0" err="1"/>
              <a:t>Haisong</a:t>
            </a:r>
            <a:r>
              <a:rPr lang="en-US" altLang="zh-TW" dirty="0"/>
              <a:t> Xu , </a:t>
            </a:r>
            <a:r>
              <a:rPr lang="en-US" altLang="zh-TW" dirty="0" err="1"/>
              <a:t>Zhengnan</a:t>
            </a:r>
            <a:r>
              <a:rPr lang="en-US" altLang="zh-TW" dirty="0"/>
              <a:t> Ye </a:t>
            </a:r>
            <a:endParaRPr lang="en-US" altLang="zh-TW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/>
              <a:t>Displays </a:t>
            </a:r>
            <a:endParaRPr lang="en-US" altLang="zh-TW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關鍵詞：畫面品質、移動螢幕、心理物理評估、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OLED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、高動態範圍</a:t>
            </a:r>
            <a:endParaRPr lang="zh-TW" altLang="zh-TW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FD88531-10A8-4D61-86B9-AE8E64069BF2}"/>
              </a:ext>
            </a:extLst>
          </p:cNvPr>
          <p:cNvSpPr txBox="1"/>
          <p:nvPr/>
        </p:nvSpPr>
        <p:spPr>
          <a:xfrm>
            <a:off x="1324062" y="3429000"/>
            <a:ext cx="954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Image quality evaluation for OLED-based smart-phone displays at various</a:t>
            </a:r>
            <a:r>
              <a:rPr lang="zh-TW" altLang="en-US" dirty="0"/>
              <a:t> </a:t>
            </a:r>
            <a:r>
              <a:rPr lang="en-US" altLang="zh-TW" dirty="0"/>
              <a:t>lighting conditions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759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4-2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儀器設備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1EE2CDCC-DC32-48D2-8AFF-B2886FD97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下圖顯示了三個手機螢幕的訊號載入情況。 </a:t>
            </a:r>
            <a:r>
              <a:rPr lang="en-US" altLang="zh-TW" sz="2400" dirty="0"/>
              <a:t>OLED-2</a:t>
            </a:r>
            <a:r>
              <a:rPr lang="zh-TW" altLang="en-US" sz="2400" dirty="0"/>
              <a:t>在</a:t>
            </a:r>
            <a:r>
              <a:rPr lang="en-US" altLang="zh-TW" sz="2400" dirty="0"/>
              <a:t>4%</a:t>
            </a:r>
            <a:r>
              <a:rPr lang="zh-TW" altLang="en-US" sz="2400" dirty="0"/>
              <a:t>尺寸大小下的峰值亮度最高，而隨著</a:t>
            </a:r>
            <a:r>
              <a:rPr lang="en-US" altLang="zh-TW" sz="2400" dirty="0"/>
              <a:t>APL</a:t>
            </a:r>
            <a:r>
              <a:rPr lang="zh-TW" altLang="en-US" sz="2400" dirty="0"/>
              <a:t>的增加其亮度衰減最為明顯，導致</a:t>
            </a:r>
            <a:r>
              <a:rPr lang="en-US" altLang="zh-TW" sz="2400" dirty="0"/>
              <a:t>APL</a:t>
            </a:r>
            <a:r>
              <a:rPr lang="zh-TW" altLang="en-US" sz="2400" dirty="0"/>
              <a:t>超過</a:t>
            </a:r>
            <a:r>
              <a:rPr lang="en-US" altLang="zh-TW" sz="2400" dirty="0"/>
              <a:t>10%</a:t>
            </a:r>
            <a:r>
              <a:rPr lang="zh-TW" altLang="en-US" sz="2400" dirty="0"/>
              <a:t>左右時峰值亮度低於</a:t>
            </a:r>
            <a:r>
              <a:rPr lang="en-US" altLang="zh-TW" sz="2400" dirty="0"/>
              <a:t>OLED-3</a:t>
            </a:r>
            <a:r>
              <a:rPr lang="zh-TW" altLang="en-US" sz="2400" dirty="0"/>
              <a:t>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BF308FB-CA58-4FEE-9512-3CCB2DC66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844" y="2692400"/>
            <a:ext cx="5012058" cy="373676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529323E-923D-4F57-BFDB-9743D99EE96C}"/>
              </a:ext>
            </a:extLst>
          </p:cNvPr>
          <p:cNvSpPr/>
          <p:nvPr/>
        </p:nvSpPr>
        <p:spPr>
          <a:xfrm>
            <a:off x="1147768" y="5041356"/>
            <a:ext cx="3965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每個手機都使用一組從 4% APL 到 100% APL 的純白色圖案進行測量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0A5861-D19A-4128-BC55-201F31F41F7A}"/>
              </a:ext>
            </a:extLst>
          </p:cNvPr>
          <p:cNvSpPr/>
          <p:nvPr/>
        </p:nvSpPr>
        <p:spPr>
          <a:xfrm>
            <a:off x="4459130" y="405130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亮度</a:t>
            </a:r>
          </a:p>
        </p:txBody>
      </p:sp>
    </p:spTree>
    <p:extLst>
      <p:ext uri="{BB962C8B-B14F-4D97-AF65-F5344CB8AC3E}">
        <p14:creationId xmlns:p14="http://schemas.microsoft.com/office/powerpoint/2010/main" val="302141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4-2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儀器設備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(</a:t>
            </a:r>
            <a:r>
              <a:rPr lang="zh-TW" altLang="en-US" dirty="0"/>
              <a:t>色調再現曲線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)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3DB61546-D025-43B6-BABA-1FFB874DC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色調再現曲線 </a:t>
            </a:r>
            <a:r>
              <a:rPr lang="en-US" altLang="zh-TW" sz="2400" dirty="0"/>
              <a:t>(tone reproduction curve ,TRC) </a:t>
            </a:r>
            <a:r>
              <a:rPr lang="zh-TW" altLang="en-US" sz="2400" dirty="0"/>
              <a:t>表示螢幕的顯色特性，在 </a:t>
            </a:r>
            <a:r>
              <a:rPr lang="en-US" altLang="zh-TW" sz="2400" dirty="0"/>
              <a:t>SDR </a:t>
            </a:r>
            <a:r>
              <a:rPr lang="zh-TW" altLang="en-US" sz="2400" dirty="0"/>
              <a:t>中通常稱為伽馬，在 </a:t>
            </a:r>
            <a:r>
              <a:rPr lang="en-US" altLang="zh-TW" sz="2400" dirty="0"/>
              <a:t>HDR</a:t>
            </a:r>
            <a:r>
              <a:rPr lang="zh-TW" altLang="en-US" sz="2400" dirty="0"/>
              <a:t>中通常稱為電光傳遞函數 </a:t>
            </a:r>
            <a:r>
              <a:rPr lang="en-US" altLang="zh-TW" sz="2400" dirty="0"/>
              <a:t>(EOTF)</a:t>
            </a:r>
            <a:r>
              <a:rPr lang="zh-TW" altLang="en-US" sz="2400" dirty="0"/>
              <a:t>。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A0A449A-EF28-400D-AD9A-2DB8BE61E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497" y="2664139"/>
            <a:ext cx="4389583" cy="330138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F3965F7-8BAD-46EF-B82A-0EDBAB876501}"/>
              </a:ext>
            </a:extLst>
          </p:cNvPr>
          <p:cNvSpPr/>
          <p:nvPr/>
        </p:nvSpPr>
        <p:spPr>
          <a:xfrm>
            <a:off x="3413539" y="5987534"/>
            <a:ext cx="473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在 </a:t>
            </a:r>
            <a:r>
              <a:rPr lang="en-US" altLang="zh-TW" dirty="0">
                <a:solidFill>
                  <a:srgbClr val="FF0000"/>
                </a:solidFill>
              </a:rPr>
              <a:t>SDR</a:t>
            </a:r>
            <a:r>
              <a:rPr lang="en-US" altLang="zh-TW" dirty="0"/>
              <a:t> </a:t>
            </a:r>
            <a:r>
              <a:rPr lang="zh-TW" altLang="en-US" dirty="0"/>
              <a:t>模式下三款手機的 </a:t>
            </a:r>
            <a:r>
              <a:rPr lang="en-US" altLang="zh-TW" dirty="0"/>
              <a:t>TRC </a:t>
            </a:r>
            <a:r>
              <a:rPr lang="zh-TW" altLang="en-US" dirty="0"/>
              <a:t>以及 </a:t>
            </a:r>
            <a:r>
              <a:rPr lang="en-US" altLang="zh-TW" dirty="0"/>
              <a:t>BT.1886</a:t>
            </a:r>
            <a:r>
              <a:rPr lang="zh-TW" altLang="en-US" dirty="0"/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249453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4-2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儀器設備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色調再現曲線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)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3DB61546-D025-43B6-BABA-1FFB874DC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色調再現曲線 </a:t>
            </a:r>
            <a:r>
              <a:rPr lang="en-US" altLang="zh-TW" sz="2400" dirty="0"/>
              <a:t>(tone reproduction curve ,TRC) </a:t>
            </a:r>
            <a:r>
              <a:rPr lang="zh-TW" altLang="en-US" sz="2400" dirty="0"/>
              <a:t>表示螢幕的顯色特性，在 </a:t>
            </a:r>
            <a:r>
              <a:rPr lang="en-US" altLang="zh-TW" sz="2400" dirty="0"/>
              <a:t>SDR </a:t>
            </a:r>
            <a:r>
              <a:rPr lang="zh-TW" altLang="en-US" sz="2400" dirty="0"/>
              <a:t>中通常稱為伽馬，在 </a:t>
            </a:r>
            <a:r>
              <a:rPr lang="en-US" altLang="zh-TW" sz="2400" dirty="0"/>
              <a:t>HDR</a:t>
            </a:r>
            <a:r>
              <a:rPr lang="zh-TW" altLang="en-US" sz="2400" dirty="0"/>
              <a:t>中通常稱為電光傳遞函數 </a:t>
            </a:r>
            <a:r>
              <a:rPr lang="en-US" altLang="zh-TW" sz="2400" dirty="0"/>
              <a:t>(EOTF)</a:t>
            </a:r>
            <a:r>
              <a:rPr lang="zh-TW" altLang="en-US" sz="2400" dirty="0"/>
              <a:t>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EB78082-67D2-42F3-A53A-B5FC262482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01" t="5641"/>
          <a:stretch/>
        </p:blipFill>
        <p:spPr>
          <a:xfrm>
            <a:off x="3178539" y="2769324"/>
            <a:ext cx="4292281" cy="321821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43F0A97-2ACE-4C45-BD9D-A73C8511B783}"/>
              </a:ext>
            </a:extLst>
          </p:cNvPr>
          <p:cNvSpPr/>
          <p:nvPr/>
        </p:nvSpPr>
        <p:spPr>
          <a:xfrm>
            <a:off x="2442556" y="5987534"/>
            <a:ext cx="6927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在 </a:t>
            </a:r>
            <a:r>
              <a:rPr lang="zh-TW" altLang="en-US" dirty="0">
                <a:solidFill>
                  <a:srgbClr val="FF0000"/>
                </a:solidFill>
              </a:rPr>
              <a:t>HDR</a:t>
            </a:r>
            <a:r>
              <a:rPr lang="zh-TW" altLang="en-US" dirty="0"/>
              <a:t> 模式下三款手機螢幕的 TRC 與 SMPTE ST 2084的對比。</a:t>
            </a:r>
          </a:p>
        </p:txBody>
      </p:sp>
    </p:spTree>
    <p:extLst>
      <p:ext uri="{BB962C8B-B14F-4D97-AF65-F5344CB8AC3E}">
        <p14:creationId xmlns:p14="http://schemas.microsoft.com/office/powerpoint/2010/main" val="126868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4-3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受測者工作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BF86A58-3AF6-4574-BA7D-313AF3F0A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每個測試圖像同時呈現在三個螢幕上，供觀察者比較顯示的內容並記錄每個螢幕的感知順序。</a:t>
            </a:r>
            <a:endParaRPr lang="en-US" altLang="zh-TW" sz="2400" dirty="0"/>
          </a:p>
          <a:p>
            <a:r>
              <a:rPr lang="zh-TW" altLang="en-US" sz="2400" dirty="0"/>
              <a:t>在觀察者完成當前圖像的評估後，顯示的圖像以及三個手機的位置將由實驗者隨機改變。</a:t>
            </a:r>
            <a:endParaRPr lang="en-US" altLang="zh-TW" sz="2400" dirty="0"/>
          </a:p>
          <a:p>
            <a:r>
              <a:rPr lang="zh-TW" altLang="en-US" sz="2400" dirty="0"/>
              <a:t>一次實驗時間約為 </a:t>
            </a:r>
            <a:r>
              <a:rPr lang="en-US" altLang="zh-TW" sz="2400" dirty="0"/>
              <a:t>40 </a:t>
            </a:r>
            <a:r>
              <a:rPr lang="zh-TW" altLang="en-US" sz="2400" dirty="0"/>
              <a:t>分鐘，包括 </a:t>
            </a:r>
            <a:r>
              <a:rPr lang="en-US" altLang="zh-TW" sz="2400" dirty="0"/>
              <a:t>2 </a:t>
            </a:r>
            <a:r>
              <a:rPr lang="zh-TW" altLang="en-US" sz="2400" dirty="0"/>
              <a:t>分鐘的暗適應和 </a:t>
            </a:r>
            <a:r>
              <a:rPr lang="en-US" altLang="zh-TW" sz="2400" dirty="0"/>
              <a:t>1 </a:t>
            </a:r>
            <a:r>
              <a:rPr lang="zh-TW" altLang="en-US" sz="2400" dirty="0"/>
              <a:t>分鐘的光照適應。在視覺實驗中總共收集了 </a:t>
            </a:r>
            <a:r>
              <a:rPr lang="en-US" altLang="zh-TW" sz="2400" dirty="0"/>
              <a:t>12,960 </a:t>
            </a:r>
            <a:r>
              <a:rPr lang="zh-TW" altLang="en-US" sz="2400" dirty="0"/>
              <a:t>個判斷，即 </a:t>
            </a:r>
            <a:r>
              <a:rPr lang="en-US" altLang="zh-TW" sz="2400" dirty="0"/>
              <a:t>3 </a:t>
            </a:r>
            <a:r>
              <a:rPr lang="zh-TW" altLang="en-US" sz="2400" dirty="0"/>
              <a:t>個手機 </a:t>
            </a:r>
            <a:r>
              <a:rPr lang="en-US" altLang="zh-TW" sz="2400" dirty="0"/>
              <a:t>× 8 </a:t>
            </a:r>
            <a:r>
              <a:rPr lang="zh-TW" altLang="en-US" sz="2400" dirty="0"/>
              <a:t>個屬性 </a:t>
            </a:r>
            <a:r>
              <a:rPr lang="en-US" altLang="zh-TW" sz="2400" dirty="0"/>
              <a:t>× 6 </a:t>
            </a:r>
            <a:r>
              <a:rPr lang="zh-TW" altLang="en-US" sz="2400" dirty="0"/>
              <a:t>個圖像 </a:t>
            </a:r>
            <a:r>
              <a:rPr lang="en-US" altLang="zh-TW" sz="2400" dirty="0"/>
              <a:t>× 3 </a:t>
            </a:r>
            <a:r>
              <a:rPr lang="zh-TW" altLang="en-US" sz="2400" dirty="0"/>
              <a:t>個照明級別 </a:t>
            </a:r>
            <a:r>
              <a:rPr lang="en-US" altLang="zh-TW" sz="2400" dirty="0"/>
              <a:t>× 2 </a:t>
            </a:r>
            <a:r>
              <a:rPr lang="zh-TW" altLang="en-US" sz="2400" dirty="0"/>
              <a:t>個顯示模式 </a:t>
            </a:r>
            <a:r>
              <a:rPr lang="en-US" altLang="zh-TW" sz="2400" dirty="0"/>
              <a:t>× 15 </a:t>
            </a:r>
            <a:r>
              <a:rPr lang="zh-TW" altLang="en-US" sz="2400" dirty="0"/>
              <a:t>個受試者。</a:t>
            </a:r>
          </a:p>
        </p:txBody>
      </p:sp>
    </p:spTree>
    <p:extLst>
      <p:ext uri="{BB962C8B-B14F-4D97-AF65-F5344CB8AC3E}">
        <p14:creationId xmlns:p14="http://schemas.microsoft.com/office/powerpoint/2010/main" val="201381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4-4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實驗設計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測量說明及基本參數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)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56807F0F-891E-457D-94D7-E6B81B5D4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sz="2000" dirty="0"/>
              <a:t>在視覺評估之前測量了三個手機螢幕的色域特性。物理測量由柯尼卡美能達 </a:t>
            </a:r>
            <a:r>
              <a:rPr lang="en-US" altLang="zh-TW" sz="2000" dirty="0"/>
              <a:t>CS-2000 </a:t>
            </a:r>
            <a:r>
              <a:rPr lang="zh-TW" altLang="en-US" sz="2000" dirty="0"/>
              <a:t>光譜儀按照 </a:t>
            </a:r>
            <a:r>
              <a:rPr lang="en-US" altLang="zh-TW" sz="2000" dirty="0"/>
              <a:t>IEC 62341-6-1  </a:t>
            </a:r>
            <a:r>
              <a:rPr lang="zh-TW" altLang="en-US" sz="2000" dirty="0"/>
              <a:t>的測試進行測量。</a:t>
            </a:r>
            <a:endParaRPr lang="en-US" altLang="zh-TW" sz="2000" dirty="0"/>
          </a:p>
          <a:p>
            <a:r>
              <a:rPr lang="zh-TW" altLang="en-US" sz="2000" dirty="0"/>
              <a:t>三部手機的亮度都設置為最大，自動亮度調節和色調調整也被關閉。採用兩組相關色溫（</a:t>
            </a:r>
            <a:r>
              <a:rPr lang="en-US" altLang="zh-TW" sz="2000" dirty="0"/>
              <a:t>correlated color temperature, CCT</a:t>
            </a:r>
            <a:r>
              <a:rPr lang="zh-TW" altLang="en-US" sz="2000" dirty="0"/>
              <a:t>）約為 </a:t>
            </a:r>
            <a:r>
              <a:rPr lang="en-US" altLang="zh-TW" sz="2000" dirty="0"/>
              <a:t>5600 K </a:t>
            </a:r>
            <a:r>
              <a:rPr lang="zh-TW" altLang="en-US" sz="2000" dirty="0"/>
              <a:t>的神牛 </a:t>
            </a:r>
            <a:r>
              <a:rPr lang="en-US" altLang="zh-TW" sz="2000" dirty="0"/>
              <a:t>LED500LRW </a:t>
            </a:r>
            <a:r>
              <a:rPr lang="zh-TW" altLang="en-US" sz="2000" dirty="0"/>
              <a:t>照明模組。分別模擬 </a:t>
            </a:r>
            <a:r>
              <a:rPr lang="en-US" altLang="zh-TW" sz="2000" dirty="0"/>
              <a:t>500 lx </a:t>
            </a:r>
            <a:r>
              <a:rPr lang="zh-TW" altLang="en-US" sz="2000" dirty="0"/>
              <a:t>和 </a:t>
            </a:r>
            <a:r>
              <a:rPr lang="en-US" altLang="zh-TW" sz="2000" dirty="0"/>
              <a:t>10000 lx </a:t>
            </a:r>
            <a:r>
              <a:rPr lang="zh-TW" altLang="en-US" sz="2000" dirty="0"/>
              <a:t>照度的室內和室外照明條件。</a:t>
            </a:r>
            <a:endParaRPr lang="en-US" altLang="zh-TW" sz="2000" dirty="0"/>
          </a:p>
          <a:p>
            <a:r>
              <a:rPr lang="zh-TW" altLang="en-US" sz="2000" dirty="0"/>
              <a:t>三款手機螢幕的基本物理參數如下表所示</a:t>
            </a:r>
            <a:r>
              <a:rPr lang="en-US" altLang="zh-TW" sz="2000" dirty="0"/>
              <a:t>:</a:t>
            </a: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698F254-6743-424E-9C28-432F07B36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737" y="4001294"/>
            <a:ext cx="7440063" cy="26006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CBE65EC-F72A-4C6B-8FED-F688518346C3}"/>
              </a:ext>
            </a:extLst>
          </p:cNvPr>
          <p:cNvSpPr/>
          <p:nvPr/>
        </p:nvSpPr>
        <p:spPr>
          <a:xfrm>
            <a:off x="1070144" y="5807047"/>
            <a:ext cx="2843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其中對比度由峰值亮度與黑色亮度的比值計算得出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E685EE-8160-44CB-AC52-F20AABCAC92C}"/>
              </a:ext>
            </a:extLst>
          </p:cNvPr>
          <p:cNvSpPr/>
          <p:nvPr/>
        </p:nvSpPr>
        <p:spPr>
          <a:xfrm>
            <a:off x="2689769" y="549464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相關色溫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692A4FC-D4E3-4129-AF37-605ECC167AB5}"/>
              </a:ext>
            </a:extLst>
          </p:cNvPr>
          <p:cNvSpPr/>
          <p:nvPr/>
        </p:nvSpPr>
        <p:spPr>
          <a:xfrm>
            <a:off x="2689769" y="52026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峰值亮度</a:t>
            </a:r>
          </a:p>
        </p:txBody>
      </p:sp>
    </p:spTree>
    <p:extLst>
      <p:ext uri="{BB962C8B-B14F-4D97-AF65-F5344CB8AC3E}">
        <p14:creationId xmlns:p14="http://schemas.microsoft.com/office/powerpoint/2010/main" val="326317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chemeClr val="tx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4-4 </a:t>
            </a:r>
            <a:r>
              <a:rPr lang="zh-TW" altLang="en-US" dirty="0">
                <a:solidFill>
                  <a:schemeClr val="tx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實驗設計</a:t>
            </a:r>
            <a:r>
              <a:rPr lang="en-US" altLang="zh-TW" dirty="0">
                <a:solidFill>
                  <a:schemeClr val="tx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心理物理實驗</a:t>
            </a:r>
            <a:r>
              <a:rPr lang="en-US" altLang="zh-TW" dirty="0">
                <a:solidFill>
                  <a:schemeClr val="tx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)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1663F36A-7D26-4D73-AADD-4C9FD5914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下圖為心理物理實驗的設置。測試螢幕中水平或垂直圖像（根據測試圖像的比例）並排放置在 </a:t>
            </a:r>
            <a:r>
              <a:rPr lang="en-US" altLang="zh-TW" sz="2400" dirty="0"/>
              <a:t>45° </a:t>
            </a:r>
            <a:r>
              <a:rPr lang="zh-TW" altLang="en-US" sz="2400" dirty="0"/>
              <a:t>中性灰色平台上。每個智能手機都被放置在一個特殊的容器中，並用灰色罩子覆蓋，以避免被觀察者認出。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41DBDE6-FD09-44BE-A406-09EA2067A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048" y="3401668"/>
            <a:ext cx="8293768" cy="25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12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4-4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實驗設計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操作型定義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)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35FAB7C3-D306-4A98-99D2-9C536263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評估的感知屬性的定義如下。</a:t>
            </a:r>
            <a:r>
              <a:rPr lang="en-US" altLang="zh-TW" dirty="0"/>
              <a:t>	</a:t>
            </a:r>
          </a:p>
          <a:p>
            <a:pPr lvl="1"/>
            <a:r>
              <a:rPr lang="zh-TW" altLang="en-US" dirty="0"/>
              <a:t>自然性：圖像的視覺表示與腦海中的現實知識之間的對應程度</a:t>
            </a:r>
            <a:r>
              <a:rPr lang="en-US" altLang="zh-TW" dirty="0"/>
              <a:t>(Gong et al., 2012)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r>
              <a:rPr lang="zh-TW" altLang="en-US" dirty="0"/>
              <a:t>色彩飽和度：圖像中顏色的飽和度。</a:t>
            </a:r>
            <a:endParaRPr lang="en-US" altLang="zh-TW" dirty="0"/>
          </a:p>
          <a:p>
            <a:pPr lvl="1"/>
            <a:r>
              <a:rPr lang="zh-TW" altLang="en-US" dirty="0"/>
              <a:t>亮度：一種視覺感知，根據該視覺感知，評估圖像有更多或更少的亮度</a:t>
            </a:r>
            <a:r>
              <a:rPr lang="en-US" altLang="zh-TW" dirty="0"/>
              <a:t>(Fairchild, 2013;  Safdar, </a:t>
            </a:r>
            <a:r>
              <a:rPr lang="en-US" altLang="zh-TW" dirty="0" err="1"/>
              <a:t>Hardeberg</a:t>
            </a:r>
            <a:r>
              <a:rPr lang="en-US" altLang="zh-TW" dirty="0"/>
              <a:t>, Luo, 2021)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r>
              <a:rPr lang="zh-TW" altLang="en-US" dirty="0"/>
              <a:t>對比度：圖像明暗區域的整體可區分性。</a:t>
            </a:r>
            <a:endParaRPr lang="en-US" altLang="zh-TW" dirty="0"/>
          </a:p>
          <a:p>
            <a:pPr lvl="1"/>
            <a:r>
              <a:rPr lang="zh-TW" altLang="en-US" dirty="0"/>
              <a:t>清晰度：識別圖像細節（如線條、邊緣和字符）的清晰度，類似於清晰度。</a:t>
            </a:r>
            <a:endParaRPr lang="en-US" altLang="zh-TW" dirty="0"/>
          </a:p>
          <a:p>
            <a:pPr lvl="1"/>
            <a:r>
              <a:rPr lang="zh-TW" altLang="en-US" dirty="0"/>
              <a:t>可讀性：文本閱讀的難度和舒適度。 </a:t>
            </a:r>
            <a:endParaRPr lang="en-US" altLang="zh-TW" dirty="0"/>
          </a:p>
          <a:p>
            <a:pPr lvl="1"/>
            <a:r>
              <a:rPr lang="zh-TW" altLang="en-US" dirty="0"/>
              <a:t>偏好：觀察者偏好圖像的程度。</a:t>
            </a:r>
            <a:endParaRPr lang="en-US" altLang="zh-TW" dirty="0"/>
          </a:p>
          <a:p>
            <a:pPr lvl="1"/>
            <a:r>
              <a:rPr lang="zh-TW" altLang="en-US" dirty="0"/>
              <a:t>整體圖像品質（</a:t>
            </a:r>
            <a:r>
              <a:rPr lang="en-US" altLang="zh-TW" dirty="0"/>
              <a:t>IQ</a:t>
            </a:r>
            <a:r>
              <a:rPr lang="zh-TW" altLang="en-US" dirty="0"/>
              <a:t>）：對圖像整體品質的綜合感知，包括上述所有感知屬性。</a:t>
            </a:r>
          </a:p>
        </p:txBody>
      </p:sp>
    </p:spTree>
    <p:extLst>
      <p:ext uri="{BB962C8B-B14F-4D97-AF65-F5344CB8AC3E}">
        <p14:creationId xmlns:p14="http://schemas.microsoft.com/office/powerpoint/2010/main" val="126219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4-5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實驗程序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BD9B9FA2-2F0D-4448-B77F-88F182A1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每個觀察者總共有 </a:t>
            </a:r>
            <a:r>
              <a:rPr lang="en-US" altLang="zh-TW" sz="2400" dirty="0"/>
              <a:t>6 </a:t>
            </a:r>
            <a:r>
              <a:rPr lang="zh-TW" altLang="en-US" sz="2400" dirty="0"/>
              <a:t>個實驗組合</a:t>
            </a:r>
            <a:r>
              <a:rPr lang="en-US" altLang="zh-TW" sz="2400" dirty="0"/>
              <a:t>(</a:t>
            </a:r>
            <a:r>
              <a:rPr lang="zh-TW" altLang="en-US" sz="2400" dirty="0"/>
              <a:t> </a:t>
            </a:r>
            <a:r>
              <a:rPr lang="en-US" altLang="zh-TW" sz="2400" dirty="0"/>
              <a:t>3 </a:t>
            </a:r>
            <a:r>
              <a:rPr lang="zh-TW" altLang="en-US" sz="2400" dirty="0"/>
              <a:t>種光照條件 </a:t>
            </a:r>
            <a:r>
              <a:rPr lang="en-US" altLang="zh-TW" sz="2400" dirty="0"/>
              <a:t>× 2 </a:t>
            </a:r>
            <a:r>
              <a:rPr lang="zh-TW" altLang="en-US" sz="2400" dirty="0"/>
              <a:t>種顯示模式</a:t>
            </a:r>
            <a:r>
              <a:rPr lang="en-US" altLang="zh-TW" sz="2400" dirty="0"/>
              <a:t>)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r>
              <a:rPr lang="zh-TW" altLang="en-US" sz="2400" dirty="0"/>
              <a:t>對於每個組合，採用六張測試圖像對八種感知屬性進行評估，即在每種顯示模式下總共有</a:t>
            </a:r>
            <a:r>
              <a:rPr lang="en-US" altLang="zh-TW" sz="2400" dirty="0"/>
              <a:t>48</a:t>
            </a:r>
            <a:r>
              <a:rPr lang="zh-TW" altLang="en-US" sz="2400" dirty="0"/>
              <a:t>張測試圖像需判斷。</a:t>
            </a:r>
            <a:endParaRPr lang="en-US" altLang="zh-TW" sz="2400" dirty="0"/>
          </a:p>
          <a:p>
            <a:r>
              <a:rPr lang="zh-TW" altLang="en-US" sz="2400" dirty="0"/>
              <a:t>所有測試圖像的大小都經過調整，以確保三個手機螢幕上顯示的所有圖像分別具有相同的物理尺寸。</a:t>
            </a:r>
          </a:p>
        </p:txBody>
      </p:sp>
    </p:spTree>
    <p:extLst>
      <p:ext uri="{BB962C8B-B14F-4D97-AF65-F5344CB8AC3E}">
        <p14:creationId xmlns:p14="http://schemas.microsoft.com/office/powerpoint/2010/main" val="3034039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5.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916D03B-82C6-44EA-B3B2-1C6125C9C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對於評分標準是</a:t>
            </a:r>
            <a:r>
              <a:rPr lang="zh-TW" altLang="en-US" sz="2000" dirty="0">
                <a:solidFill>
                  <a:srgbClr val="FF0000"/>
                </a:solidFill>
              </a:rPr>
              <a:t>採用瑟斯通比較判斷定律</a:t>
            </a:r>
            <a:r>
              <a:rPr lang="en-US" altLang="zh-TW" sz="2000" dirty="0"/>
              <a:t>(Thurstone, 1927)</a:t>
            </a:r>
            <a:r>
              <a:rPr lang="zh-TW" altLang="en-US" sz="2000" dirty="0"/>
              <a:t>的案例獲得。下圖為在 </a:t>
            </a:r>
            <a:r>
              <a:rPr lang="en-US" altLang="zh-TW" sz="2000" dirty="0">
                <a:solidFill>
                  <a:srgbClr val="FF0000"/>
                </a:solidFill>
              </a:rPr>
              <a:t>SDR</a:t>
            </a:r>
            <a:r>
              <a:rPr lang="en-US" altLang="zh-TW" sz="2000" dirty="0"/>
              <a:t> </a:t>
            </a:r>
            <a:r>
              <a:rPr lang="zh-TW" altLang="en-US" sz="2000" dirty="0"/>
              <a:t>模式下，三個手機在三種光照條件下顯示每個感知屬性的比例值。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6C6598-95FB-4833-89F7-9EA9A5115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94" y="2516678"/>
            <a:ext cx="9705473" cy="36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04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5.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689CB9E6-8B68-4000-917A-68BD04DE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D7F9D04-5A88-4A1E-98F1-A758AB5D0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4" y="1690688"/>
            <a:ext cx="10908632" cy="412244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C698EF5-BA39-485B-A7B6-51E621DFB87D}"/>
              </a:ext>
            </a:extLst>
          </p:cNvPr>
          <p:cNvSpPr/>
          <p:nvPr/>
        </p:nvSpPr>
        <p:spPr>
          <a:xfrm>
            <a:off x="2614862" y="6158980"/>
            <a:ext cx="7154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三個智能手機在</a:t>
            </a:r>
            <a:r>
              <a:rPr lang="zh-TW" altLang="en-US" dirty="0">
                <a:solidFill>
                  <a:srgbClr val="FF0000"/>
                </a:solidFill>
              </a:rPr>
              <a:t>HDR</a:t>
            </a:r>
            <a:r>
              <a:rPr lang="zh-TW" altLang="en-US" dirty="0"/>
              <a:t>模式下三種光照條件下每個感知屬性的比例值</a:t>
            </a:r>
          </a:p>
        </p:txBody>
      </p:sp>
    </p:spTree>
    <p:extLst>
      <p:ext uri="{BB962C8B-B14F-4D97-AF65-F5344CB8AC3E}">
        <p14:creationId xmlns:p14="http://schemas.microsoft.com/office/powerpoint/2010/main" val="236179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背景動機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D61DC86-14BF-454D-A437-897C6BF4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螢幕是手機的主要交互媒介。而為了讓螢幕有</a:t>
            </a:r>
            <a:r>
              <a:rPr lang="zh-TW" altLang="en-US" sz="2400" dirty="0">
                <a:solidFill>
                  <a:srgbClr val="FF0000"/>
                </a:solidFill>
              </a:rPr>
              <a:t>更高動態範圍</a:t>
            </a:r>
            <a:r>
              <a:rPr lang="zh-TW" altLang="en-US" sz="2400" dirty="0"/>
              <a:t>和</a:t>
            </a:r>
            <a:r>
              <a:rPr lang="zh-TW" altLang="en-US" sz="2400" dirty="0">
                <a:solidFill>
                  <a:srgbClr val="FF0000"/>
                </a:solidFill>
              </a:rPr>
              <a:t>更寬色域</a:t>
            </a:r>
            <a:r>
              <a:rPr lang="zh-TW" altLang="en-US" sz="2400" dirty="0"/>
              <a:t>的需求，高動態範圍影像（</a:t>
            </a:r>
            <a:r>
              <a:rPr lang="en-US" altLang="zh-TW" sz="2400" dirty="0"/>
              <a:t>HDR</a:t>
            </a:r>
            <a:r>
              <a:rPr lang="zh-TW" altLang="en-US" sz="2400" dirty="0"/>
              <a:t>）就成為了趨勢。並隨著越來越多的手機支持</a:t>
            </a:r>
            <a:r>
              <a:rPr lang="en-US" altLang="zh-TW" sz="2400" dirty="0"/>
              <a:t>HDR</a:t>
            </a:r>
            <a:r>
              <a:rPr lang="zh-TW" altLang="en-US" sz="2400" dirty="0"/>
              <a:t>顯示技術，有機發光二極管（</a:t>
            </a:r>
            <a:r>
              <a:rPr lang="en-US" altLang="zh-TW" sz="2400" dirty="0"/>
              <a:t>OLED</a:t>
            </a:r>
            <a:r>
              <a:rPr lang="zh-TW" altLang="en-US" sz="2400" dirty="0"/>
              <a:t>）面板因色域廣、黑亮度低、能耗低等優勢成為市場主流</a:t>
            </a:r>
            <a:r>
              <a:rPr lang="en-US" altLang="zh-TW" sz="2400" dirty="0"/>
              <a:t>(</a:t>
            </a:r>
            <a:r>
              <a:rPr lang="en-US" altLang="zh-TW" sz="2400" dirty="0" err="1"/>
              <a:t>Tsujimura</a:t>
            </a:r>
            <a:r>
              <a:rPr lang="en-US" altLang="zh-TW" sz="2400" dirty="0"/>
              <a:t>, 2017)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r>
              <a:rPr lang="zh-TW" altLang="en-US" sz="2400" dirty="0"/>
              <a:t>以下規範會導致</a:t>
            </a:r>
            <a:r>
              <a:rPr lang="zh-TW" altLang="en-US" sz="2400" u="sng" dirty="0">
                <a:solidFill>
                  <a:srgbClr val="FF0000"/>
                </a:solidFill>
              </a:rPr>
              <a:t>視覺終端顯示設備</a:t>
            </a:r>
            <a:r>
              <a:rPr lang="en-US" altLang="zh-TW" sz="2400" u="sng" dirty="0">
                <a:solidFill>
                  <a:srgbClr val="FF0000"/>
                </a:solidFill>
              </a:rPr>
              <a:t>(OLED)</a:t>
            </a:r>
            <a:r>
              <a:rPr lang="zh-TW" altLang="en-US" sz="2400" dirty="0"/>
              <a:t>的視覺感知有所不同</a:t>
            </a:r>
            <a:r>
              <a:rPr lang="en-US" altLang="zh-TW" sz="2400" dirty="0"/>
              <a:t>:</a:t>
            </a:r>
          </a:p>
          <a:p>
            <a:pPr lvl="1"/>
            <a:r>
              <a:rPr lang="zh-TW" altLang="en-US" sz="2000" dirty="0"/>
              <a:t>色域</a:t>
            </a:r>
            <a:r>
              <a:rPr lang="en-US" altLang="zh-TW" sz="2000" dirty="0"/>
              <a:t>:</a:t>
            </a:r>
          </a:p>
          <a:p>
            <a:pPr lvl="2"/>
            <a:r>
              <a:rPr lang="en-US" altLang="zh-TW" sz="1600" dirty="0"/>
              <a:t>sRGB </a:t>
            </a:r>
            <a:r>
              <a:rPr lang="zh-TW" altLang="en-US" sz="1600" dirty="0"/>
              <a:t>、</a:t>
            </a:r>
            <a:r>
              <a:rPr lang="en-US" altLang="zh-TW" sz="1600" dirty="0"/>
              <a:t>DCI-P3 </a:t>
            </a:r>
            <a:r>
              <a:rPr lang="zh-TW" altLang="en-US" sz="1600" dirty="0"/>
              <a:t>、</a:t>
            </a:r>
            <a:r>
              <a:rPr lang="en-US" altLang="zh-TW" sz="1600" dirty="0"/>
              <a:t>BT.2020 </a:t>
            </a:r>
          </a:p>
          <a:p>
            <a:pPr lvl="1"/>
            <a:r>
              <a:rPr lang="zh-TW" altLang="en-US" sz="2000" dirty="0"/>
              <a:t>電光曲線</a:t>
            </a:r>
            <a:r>
              <a:rPr lang="en-US" altLang="zh-TW" sz="2000" dirty="0"/>
              <a:t>:</a:t>
            </a:r>
          </a:p>
          <a:p>
            <a:pPr lvl="2"/>
            <a:r>
              <a:rPr lang="en-US" altLang="zh-TW" sz="1600" dirty="0"/>
              <a:t>BT.1886 </a:t>
            </a:r>
            <a:r>
              <a:rPr lang="zh-TW" altLang="en-US" sz="1600" dirty="0"/>
              <a:t>、感知量化（</a:t>
            </a:r>
            <a:r>
              <a:rPr lang="en-US" altLang="zh-TW" sz="1600" dirty="0"/>
              <a:t>perceptual quantization ,PQ</a:t>
            </a:r>
            <a:r>
              <a:rPr lang="zh-TW" altLang="en-US" sz="1600" dirty="0"/>
              <a:t>）、混合伽瑪對數</a:t>
            </a:r>
            <a:r>
              <a:rPr lang="en-US" altLang="zh-TW" sz="1600" dirty="0"/>
              <a:t>(hybrid </a:t>
            </a:r>
            <a:r>
              <a:rPr lang="en-US" altLang="zh-TW" sz="1600" dirty="0" err="1"/>
              <a:t>loggamma</a:t>
            </a:r>
            <a:r>
              <a:rPr lang="en-US" altLang="zh-TW" sz="1600" dirty="0"/>
              <a:t>, HLG)</a:t>
            </a:r>
          </a:p>
          <a:p>
            <a:pPr lvl="1"/>
            <a:r>
              <a:rPr lang="en-US" altLang="zh-TW" sz="2000" dirty="0"/>
              <a:t>HDR</a:t>
            </a:r>
            <a:r>
              <a:rPr lang="zh-TW" altLang="en-US" sz="2000" dirty="0"/>
              <a:t>標準</a:t>
            </a:r>
            <a:r>
              <a:rPr lang="en-US" altLang="zh-TW" sz="2000" dirty="0"/>
              <a:t>:</a:t>
            </a:r>
          </a:p>
          <a:p>
            <a:pPr lvl="2"/>
            <a:r>
              <a:rPr lang="en-US" altLang="zh-TW" sz="1600" dirty="0"/>
              <a:t>HDR10 </a:t>
            </a:r>
            <a:r>
              <a:rPr lang="zh-TW" altLang="en-US" sz="1600" dirty="0"/>
              <a:t>、杜比視界</a:t>
            </a:r>
          </a:p>
        </p:txBody>
      </p:sp>
    </p:spTree>
    <p:extLst>
      <p:ext uri="{BB962C8B-B14F-4D97-AF65-F5344CB8AC3E}">
        <p14:creationId xmlns:p14="http://schemas.microsoft.com/office/powerpoint/2010/main" val="1054976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5.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ED2B68AB-B67C-4B82-B964-1A1A7B5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對手機螢幕（</a:t>
            </a:r>
            <a:r>
              <a:rPr lang="en-US" altLang="zh-TW" sz="2400" dirty="0"/>
              <a:t>OLED-1</a:t>
            </a:r>
            <a:r>
              <a:rPr lang="zh-TW" altLang="en-US" sz="2400" dirty="0"/>
              <a:t>、</a:t>
            </a:r>
            <a:r>
              <a:rPr lang="en-US" altLang="zh-TW" sz="2400" dirty="0"/>
              <a:t>OLED-2 </a:t>
            </a:r>
            <a:r>
              <a:rPr lang="zh-TW" altLang="en-US" sz="2400" dirty="0"/>
              <a:t>和 </a:t>
            </a:r>
            <a:r>
              <a:rPr lang="en-US" altLang="zh-TW" sz="2400" dirty="0"/>
              <a:t>OLED-3</a:t>
            </a:r>
            <a:r>
              <a:rPr lang="zh-TW" altLang="en-US" sz="2400" dirty="0"/>
              <a:t>）和環境照明水準（</a:t>
            </a:r>
            <a:r>
              <a:rPr lang="en-US" altLang="zh-TW" sz="2400" dirty="0"/>
              <a:t>0 lx</a:t>
            </a:r>
            <a:r>
              <a:rPr lang="zh-TW" altLang="en-US" sz="2400" dirty="0"/>
              <a:t>、</a:t>
            </a:r>
            <a:r>
              <a:rPr lang="en-US" altLang="zh-TW" sz="2400" dirty="0"/>
              <a:t>500 lx </a:t>
            </a:r>
            <a:r>
              <a:rPr lang="zh-TW" altLang="en-US" sz="2400" dirty="0"/>
              <a:t>和 </a:t>
            </a:r>
            <a:r>
              <a:rPr lang="en-US" altLang="zh-TW" sz="2400" dirty="0"/>
              <a:t>10000 lx</a:t>
            </a:r>
            <a:r>
              <a:rPr lang="zh-TW" altLang="en-US" sz="2400" dirty="0"/>
              <a:t>）及</a:t>
            </a:r>
            <a:r>
              <a:rPr lang="en-US" altLang="zh-TW" sz="2400" dirty="0"/>
              <a:t>SDR </a:t>
            </a:r>
            <a:r>
              <a:rPr lang="zh-TW" altLang="en-US" sz="2400" dirty="0"/>
              <a:t>和 </a:t>
            </a:r>
            <a:r>
              <a:rPr lang="en-US" altLang="zh-TW" sz="2400" dirty="0"/>
              <a:t>HDR </a:t>
            </a:r>
            <a:r>
              <a:rPr lang="zh-TW" altLang="en-US" sz="2400" dirty="0"/>
              <a:t>模式下的八個感知屬性因素進行了二因子變異數分析 </a:t>
            </a:r>
            <a:r>
              <a:rPr lang="en-US" altLang="zh-TW" sz="2400" dirty="0"/>
              <a:t>(ANOVA)</a:t>
            </a:r>
            <a:r>
              <a:rPr lang="zh-TW" altLang="en-US" sz="2400" dirty="0"/>
              <a:t> 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0C61875-8FE7-4234-977B-9FA14EC1F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12192000" cy="112075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4A33BC7-EADD-4D53-9B77-1279AA213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28736"/>
            <a:ext cx="12192000" cy="10883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38989EC-3FD1-457F-813C-2B26D8BB4AA6}"/>
              </a:ext>
            </a:extLst>
          </p:cNvPr>
          <p:cNvSpPr/>
          <p:nvPr/>
        </p:nvSpPr>
        <p:spPr>
          <a:xfrm>
            <a:off x="-1" y="3109397"/>
            <a:ext cx="8585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以顯示和照明為因素，在 </a:t>
            </a:r>
            <a:r>
              <a:rPr lang="zh-TW" altLang="en-US" dirty="0">
                <a:solidFill>
                  <a:srgbClr val="FF0000"/>
                </a:solidFill>
              </a:rPr>
              <a:t>SDR</a:t>
            </a:r>
            <a:r>
              <a:rPr lang="zh-TW" altLang="en-US" dirty="0"/>
              <a:t> 模式下對 8 個感知屬性分別進行二因子 ANOVA 的結果。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7F5A1F1-AA8C-44A3-948A-64A218C415B1}"/>
              </a:ext>
            </a:extLst>
          </p:cNvPr>
          <p:cNvSpPr/>
          <p:nvPr/>
        </p:nvSpPr>
        <p:spPr>
          <a:xfrm>
            <a:off x="0" y="4712772"/>
            <a:ext cx="8585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以顯示和照明為因素，在 </a:t>
            </a:r>
            <a:r>
              <a:rPr lang="en-US" altLang="zh-TW" dirty="0">
                <a:solidFill>
                  <a:srgbClr val="FF0000"/>
                </a:solidFill>
              </a:rPr>
              <a:t>H</a:t>
            </a:r>
            <a:r>
              <a:rPr lang="zh-TW" altLang="en-US" dirty="0">
                <a:solidFill>
                  <a:srgbClr val="FF0000"/>
                </a:solidFill>
              </a:rPr>
              <a:t>DR </a:t>
            </a:r>
            <a:r>
              <a:rPr lang="zh-TW" altLang="en-US" dirty="0"/>
              <a:t>模式下對 8 個感知屬性分別進行二因子 ANOVA 的結果。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9EE4B0F-B0E2-4A6F-9E21-EF32B3EB99B1}"/>
              </a:ext>
            </a:extLst>
          </p:cNvPr>
          <p:cNvSpPr/>
          <p:nvPr/>
        </p:nvSpPr>
        <p:spPr>
          <a:xfrm>
            <a:off x="2247900" y="3797300"/>
            <a:ext cx="9829800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DF563A5-0E0B-4060-9FE0-DE7DB5A02888}"/>
              </a:ext>
            </a:extLst>
          </p:cNvPr>
          <p:cNvSpPr/>
          <p:nvPr/>
        </p:nvSpPr>
        <p:spPr>
          <a:xfrm>
            <a:off x="2247900" y="5398068"/>
            <a:ext cx="7239000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227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5.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(SDR)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D3D83E8B-8C77-4402-BA97-27E50F9AC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OLED-1 </a:t>
            </a:r>
            <a:r>
              <a:rPr lang="zh-TW" altLang="en-US" sz="2400" dirty="0"/>
              <a:t>在色彩方面最高表現，而 </a:t>
            </a:r>
            <a:r>
              <a:rPr lang="en-US" altLang="zh-TW" sz="2400" dirty="0"/>
              <a:t>OLED-3 </a:t>
            </a:r>
            <a:r>
              <a:rPr lang="zh-TW" altLang="en-US" sz="2400" dirty="0"/>
              <a:t>獲得了最低的分數。結合</a:t>
            </a:r>
            <a:r>
              <a:rPr lang="en-US" altLang="zh-TW" sz="2400" dirty="0"/>
              <a:t>CIE1931 </a:t>
            </a:r>
            <a:r>
              <a:rPr lang="en-US" altLang="zh-TW" sz="2400" dirty="0" err="1"/>
              <a:t>xy</a:t>
            </a:r>
            <a:r>
              <a:rPr lang="zh-TW" altLang="en-US" sz="2400" dirty="0"/>
              <a:t>圖中繪製的色域，</a:t>
            </a:r>
            <a:r>
              <a:rPr lang="en-US" altLang="zh-TW" sz="2400" dirty="0"/>
              <a:t>OLED-1</a:t>
            </a:r>
            <a:r>
              <a:rPr lang="zh-TW" altLang="en-US" sz="2400" dirty="0"/>
              <a:t>的色域面積大於</a:t>
            </a:r>
            <a:r>
              <a:rPr lang="en-US" altLang="zh-TW" sz="2400" dirty="0"/>
              <a:t>OLED-2</a:t>
            </a:r>
            <a:r>
              <a:rPr lang="zh-TW" altLang="en-US" sz="2400" dirty="0"/>
              <a:t>和</a:t>
            </a:r>
            <a:r>
              <a:rPr lang="en-US" altLang="zh-TW" sz="2400" dirty="0"/>
              <a:t>OLED-3</a:t>
            </a:r>
            <a:r>
              <a:rPr lang="zh-TW" altLang="en-US" sz="2400" dirty="0"/>
              <a:t>，表明色域大會提高色彩表現。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76845A6-E4D5-4AB3-BB65-DB96F66C2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105645"/>
            <a:ext cx="4015047" cy="297368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AB72A95-5F7F-48EC-9E55-80FDAD5C3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550" y="2756582"/>
            <a:ext cx="3620109" cy="39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82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5.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(SDR)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4B5E1621-474E-4AF0-B01F-F3D2734A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圖 </a:t>
            </a:r>
            <a:r>
              <a:rPr lang="en-US" altLang="zh-TW" sz="2400" dirty="0"/>
              <a:t>(c) </a:t>
            </a:r>
            <a:r>
              <a:rPr lang="zh-TW" altLang="en-US" sz="2400" dirty="0"/>
              <a:t>和 </a:t>
            </a:r>
            <a:r>
              <a:rPr lang="en-US" altLang="zh-TW" sz="2400" dirty="0"/>
              <a:t>(d) </a:t>
            </a:r>
            <a:r>
              <a:rPr lang="zh-TW" altLang="en-US" sz="2400" dirty="0"/>
              <a:t>可以明顯看出，</a:t>
            </a:r>
            <a:r>
              <a:rPr lang="en-US" altLang="zh-TW" sz="2400" dirty="0"/>
              <a:t>OLED-1 </a:t>
            </a:r>
            <a:r>
              <a:rPr lang="zh-TW" altLang="en-US" sz="2400" dirty="0"/>
              <a:t>由於其最低的峰值亮度和對比度，因此在亮度和對比度的感知上具有最低的分數。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D6372A3E-2DD6-486D-9E23-F0207D49B39A}"/>
              </a:ext>
            </a:extLst>
          </p:cNvPr>
          <p:cNvSpPr txBox="1">
            <a:spLocks/>
          </p:cNvSpPr>
          <p:nvPr/>
        </p:nvSpPr>
        <p:spPr>
          <a:xfrm>
            <a:off x="6485021" y="1825625"/>
            <a:ext cx="52578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圖</a:t>
            </a:r>
            <a:r>
              <a:rPr lang="en-US" altLang="zh-TW" sz="2400" dirty="0"/>
              <a:t>(f)</a:t>
            </a:r>
            <a:r>
              <a:rPr lang="zh-TW" altLang="en-US" sz="2400" dirty="0"/>
              <a:t>中可讀性的實驗結果與亮度和對比度的感知相似，表明可讀性與這兩個屬性有關。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86DF9FF-3801-4F01-824F-8241CFF799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36"/>
          <a:stretch/>
        </p:blipFill>
        <p:spPr>
          <a:xfrm>
            <a:off x="7799605" y="3612063"/>
            <a:ext cx="3173195" cy="219852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57DA553-6CA2-4A8B-9850-C2A598216C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213"/>
          <a:stretch/>
        </p:blipFill>
        <p:spPr>
          <a:xfrm>
            <a:off x="449178" y="3447048"/>
            <a:ext cx="6162211" cy="222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16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5.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(</a:t>
            </a:r>
            <a:r>
              <a:rPr lang="en-US" altLang="zh-TW" dirty="0">
                <a:solidFill>
                  <a:schemeClr val="tx1"/>
                </a:solidFill>
              </a:rPr>
              <a:t>HDR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)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7A53BF61-1480-459F-809D-08952D5CE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如圖 </a:t>
            </a:r>
            <a:r>
              <a:rPr lang="en-US" altLang="zh-TW" sz="2400" dirty="0"/>
              <a:t>(c) </a:t>
            </a:r>
            <a:r>
              <a:rPr lang="zh-TW" altLang="en-US" sz="2400" dirty="0"/>
              <a:t>和 </a:t>
            </a:r>
            <a:r>
              <a:rPr lang="en-US" altLang="zh-TW" sz="2400" dirty="0"/>
              <a:t>(d) </a:t>
            </a:r>
            <a:r>
              <a:rPr lang="zh-TW" altLang="en-US" sz="2400" dirty="0"/>
              <a:t>所示，</a:t>
            </a:r>
            <a:r>
              <a:rPr lang="en-US" altLang="zh-TW" sz="2400" dirty="0"/>
              <a:t>OLED-1 </a:t>
            </a:r>
            <a:r>
              <a:rPr lang="zh-TW" altLang="en-US" sz="2400" dirty="0"/>
              <a:t>在亮度和對比度的感知上呈現出更高的分數</a:t>
            </a:r>
            <a:r>
              <a:rPr lang="en-US" altLang="zh-TW" sz="2400" dirty="0"/>
              <a:t>(</a:t>
            </a:r>
            <a:r>
              <a:rPr lang="zh-TW" altLang="en-US" sz="2400" dirty="0"/>
              <a:t>與 </a:t>
            </a:r>
            <a:r>
              <a:rPr lang="en-US" altLang="zh-TW" sz="2400" dirty="0"/>
              <a:t>SDR </a:t>
            </a:r>
            <a:r>
              <a:rPr lang="zh-TW" altLang="en-US" sz="2400" dirty="0"/>
              <a:t>模式相反</a:t>
            </a:r>
            <a:r>
              <a:rPr lang="en-US" altLang="zh-TW" sz="2400" dirty="0"/>
              <a:t>)</a:t>
            </a:r>
            <a:r>
              <a:rPr lang="zh-TW" altLang="en-US" sz="2400" dirty="0"/>
              <a:t>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F07B353-4781-41F3-87F6-6BADA4C66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6" y="3349626"/>
            <a:ext cx="6252642" cy="2160645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46C203FF-6F0B-4EDC-AA60-2C57115CE5D8}"/>
              </a:ext>
            </a:extLst>
          </p:cNvPr>
          <p:cNvSpPr txBox="1">
            <a:spLocks/>
          </p:cNvSpPr>
          <p:nvPr/>
        </p:nvSpPr>
        <p:spPr>
          <a:xfrm>
            <a:off x="6316579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如圖</a:t>
            </a:r>
            <a:r>
              <a:rPr lang="en-US" altLang="zh-TW" sz="2400" dirty="0"/>
              <a:t>(e)</a:t>
            </a:r>
            <a:r>
              <a:rPr lang="zh-TW" altLang="en-US" sz="2400" dirty="0"/>
              <a:t>所示，與亮度和對比度的感知一致。不同廠商可能對 </a:t>
            </a:r>
            <a:r>
              <a:rPr lang="en-US" altLang="zh-TW" sz="2400" dirty="0"/>
              <a:t>HDR </a:t>
            </a:r>
            <a:r>
              <a:rPr lang="zh-TW" altLang="en-US" sz="2400" dirty="0"/>
              <a:t>顯示模式進行了不同的銳化調整。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353F022-031A-4F85-8010-140812147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576" y="3194838"/>
            <a:ext cx="3746824" cy="25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82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5.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(</a:t>
            </a:r>
            <a:r>
              <a:rPr lang="en-US" altLang="zh-TW" dirty="0">
                <a:solidFill>
                  <a:schemeClr val="tx1"/>
                </a:solidFill>
              </a:rPr>
              <a:t>HDR</a:t>
            </a:r>
            <a:r>
              <a:rPr lang="en-US" altLang="zh-TW" dirty="0">
                <a:solidFill>
                  <a:schemeClr val="tx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)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07144E05-A105-46EF-B51D-5A8A09BFC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9253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圖（</a:t>
            </a:r>
            <a:r>
              <a:rPr lang="en-US" altLang="zh-TW" sz="2400" dirty="0"/>
              <a:t>a</a:t>
            </a:r>
            <a:r>
              <a:rPr lang="zh-TW" altLang="en-US" sz="2400" dirty="0"/>
              <a:t>）中</a:t>
            </a:r>
            <a:r>
              <a:rPr lang="en-US" altLang="zh-TW" sz="2400" dirty="0"/>
              <a:t>OLED-1 </a:t>
            </a:r>
            <a:r>
              <a:rPr lang="zh-TW" altLang="en-US" sz="2400" dirty="0"/>
              <a:t>和 </a:t>
            </a:r>
            <a:r>
              <a:rPr lang="en-US" altLang="zh-TW" sz="2400" dirty="0"/>
              <a:t>OLED-2 </a:t>
            </a:r>
            <a:r>
              <a:rPr lang="zh-TW" altLang="en-US" sz="2400" dirty="0"/>
              <a:t>分別是過飽和和欠飽和，這使得圖像中的記憶顏色（例如，膚色、草、天空）看起來“不自然”。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2790B8B-7518-4A3F-A6B7-BAB0DB0F9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30" y="3612447"/>
            <a:ext cx="3978881" cy="2699453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12C5514A-51A5-4B38-8397-47A827E05E8D}"/>
              </a:ext>
            </a:extLst>
          </p:cNvPr>
          <p:cNvSpPr txBox="1">
            <a:spLocks/>
          </p:cNvSpPr>
          <p:nvPr/>
        </p:nvSpPr>
        <p:spPr>
          <a:xfrm>
            <a:off x="6304549" y="1825625"/>
            <a:ext cx="52658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圖 （</a:t>
            </a:r>
            <a:r>
              <a:rPr lang="en-US" altLang="zh-TW" sz="2400" dirty="0"/>
              <a:t>g</a:t>
            </a:r>
            <a:r>
              <a:rPr lang="zh-TW" altLang="en-US" sz="2400" dirty="0"/>
              <a:t>）和（</a:t>
            </a:r>
            <a:r>
              <a:rPr lang="en-US" altLang="zh-TW" sz="2400" dirty="0"/>
              <a:t>h</a:t>
            </a:r>
            <a:r>
              <a:rPr lang="zh-TW" altLang="en-US" sz="2400" dirty="0"/>
              <a:t>）因為偏好感知和整體受到自然度、亮度、層次等多重屬性的影響，觀察者更難評估。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4942528-C885-4935-865E-1774387E0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436" y="3834579"/>
            <a:ext cx="6628448" cy="2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77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5.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多重比較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)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2367A2E-5670-4D23-80F3-DCA55DE35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為了探究三款手機螢幕在感知屬性上的顯著差異，採用 </a:t>
            </a:r>
            <a:r>
              <a:rPr lang="en-US" altLang="zh-TW" dirty="0"/>
              <a:t>Bonferroni </a:t>
            </a:r>
            <a:r>
              <a:rPr lang="zh-TW" altLang="en-US" dirty="0"/>
              <a:t>事後檢定對三款手機螢幕進行了多重比較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B5FC621-7CEC-4E8D-BC45-414F9C375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10297"/>
            <a:ext cx="12192000" cy="108001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7F857DC-9EFF-4F55-9850-3A575E3CA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12192000" cy="109934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47EE00B-94DC-449C-A00B-4419EF6F2086}"/>
              </a:ext>
            </a:extLst>
          </p:cNvPr>
          <p:cNvSpPr/>
          <p:nvPr/>
        </p:nvSpPr>
        <p:spPr>
          <a:xfrm>
            <a:off x="0" y="2881817"/>
            <a:ext cx="7042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Bonferroni 校正在 </a:t>
            </a:r>
            <a:r>
              <a:rPr lang="zh-TW" altLang="en-US" dirty="0">
                <a:solidFill>
                  <a:srgbClr val="FF0000"/>
                </a:solidFill>
              </a:rPr>
              <a:t>SDR </a:t>
            </a:r>
            <a:r>
              <a:rPr lang="zh-TW" altLang="en-US" dirty="0"/>
              <a:t>模式下對三款手機螢幕進行多重比較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38E8971-17C0-4242-A1A1-88C314B628AE}"/>
              </a:ext>
            </a:extLst>
          </p:cNvPr>
          <p:cNvSpPr/>
          <p:nvPr/>
        </p:nvSpPr>
        <p:spPr>
          <a:xfrm>
            <a:off x="0" y="4620129"/>
            <a:ext cx="7042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Bonferroni 校正在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H</a:t>
            </a:r>
            <a:r>
              <a:rPr lang="zh-TW" altLang="en-US" dirty="0">
                <a:solidFill>
                  <a:srgbClr val="FF0000"/>
                </a:solidFill>
              </a:rPr>
              <a:t>DR </a:t>
            </a:r>
            <a:r>
              <a:rPr lang="zh-TW" altLang="en-US" dirty="0"/>
              <a:t>模式下對三款手機螢幕進行多重比較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5452198-87F5-494A-B635-53EDCCEDD02B}"/>
              </a:ext>
            </a:extLst>
          </p:cNvPr>
          <p:cNvSpPr/>
          <p:nvPr/>
        </p:nvSpPr>
        <p:spPr>
          <a:xfrm>
            <a:off x="2050181" y="3359217"/>
            <a:ext cx="885524" cy="281298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FBE0D96-5BB8-4F70-B686-E60286E43CC1}"/>
              </a:ext>
            </a:extLst>
          </p:cNvPr>
          <p:cNvSpPr/>
          <p:nvPr/>
        </p:nvSpPr>
        <p:spPr>
          <a:xfrm>
            <a:off x="10038147" y="4843341"/>
            <a:ext cx="808923" cy="11827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1EA7CE2-7984-4B43-8E27-FFCB225D5358}"/>
              </a:ext>
            </a:extLst>
          </p:cNvPr>
          <p:cNvSpPr/>
          <p:nvPr/>
        </p:nvSpPr>
        <p:spPr>
          <a:xfrm>
            <a:off x="11353800" y="4846916"/>
            <a:ext cx="808923" cy="11827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957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6.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結果與討論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DA6C1899-B319-4BB2-88C7-D43FD71DE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結果表明色域和</a:t>
            </a:r>
            <a:r>
              <a:rPr lang="en-US" altLang="zh-TW" sz="2400" dirty="0"/>
              <a:t>TRC</a:t>
            </a:r>
            <a:r>
              <a:rPr lang="zh-TW" altLang="en-US" sz="2400"/>
              <a:t>都會影響手機螢幕</a:t>
            </a:r>
            <a:r>
              <a:rPr lang="zh-TW" altLang="en-US" sz="2400" dirty="0"/>
              <a:t>的色彩感知，這在</a:t>
            </a:r>
            <a:r>
              <a:rPr lang="en-US" altLang="zh-TW" sz="2400" dirty="0"/>
              <a:t>SDR</a:t>
            </a:r>
            <a:r>
              <a:rPr lang="zh-TW" altLang="en-US" sz="2400" dirty="0"/>
              <a:t>和</a:t>
            </a:r>
            <a:r>
              <a:rPr lang="en-US" altLang="zh-TW" sz="2400" dirty="0"/>
              <a:t>HDR</a:t>
            </a:r>
            <a:r>
              <a:rPr lang="zh-TW" altLang="en-US" sz="2400" dirty="0"/>
              <a:t>模式下都是。</a:t>
            </a:r>
            <a:endParaRPr lang="en-US" altLang="zh-TW" sz="2400" dirty="0"/>
          </a:p>
          <a:p>
            <a:r>
              <a:rPr lang="zh-TW" altLang="en-US" sz="2400" dirty="0"/>
              <a:t>在 </a:t>
            </a:r>
            <a:r>
              <a:rPr lang="en-US" altLang="zh-TW" sz="2400" dirty="0"/>
              <a:t>SDR </a:t>
            </a:r>
            <a:r>
              <a:rPr lang="zh-TW" altLang="en-US" sz="2400" dirty="0"/>
              <a:t>模式下，高峰值亮度和穩定的 </a:t>
            </a:r>
            <a:r>
              <a:rPr lang="en-US" altLang="zh-TW" sz="2400" dirty="0"/>
              <a:t>APL </a:t>
            </a:r>
            <a:r>
              <a:rPr lang="zh-TW" altLang="en-US" sz="2400" dirty="0"/>
              <a:t>特性有助於亮度和對比度的感知，而高峰值亮度對 </a:t>
            </a:r>
            <a:r>
              <a:rPr lang="en-US" altLang="zh-TW" sz="2400" dirty="0"/>
              <a:t>HDR </a:t>
            </a:r>
            <a:r>
              <a:rPr lang="zh-TW" altLang="en-US" sz="2400" dirty="0"/>
              <a:t>模式下圖像的整體亮度影響很小。</a:t>
            </a:r>
            <a:endParaRPr lang="en-US" altLang="zh-TW" sz="2400" dirty="0"/>
          </a:p>
          <a:p>
            <a:r>
              <a:rPr lang="zh-TW" altLang="en-US" sz="2400" dirty="0"/>
              <a:t>光照條件對所有屬性的結果沒有顯著影響，而螢幕和光照對可讀性有顯著的交互影響。</a:t>
            </a:r>
            <a:endParaRPr lang="en-US" altLang="zh-TW" sz="2400" dirty="0"/>
          </a:p>
          <a:p>
            <a:r>
              <a:rPr lang="zh-TW" altLang="en-US" sz="2400" dirty="0"/>
              <a:t>未來研究將通過進行更多的實驗來確定這些結果的適用性，包括更多的測試圖像、觀察者和手機螢幕。</a:t>
            </a:r>
            <a:endParaRPr lang="en-US" altLang="zh-TW" sz="2400" dirty="0"/>
          </a:p>
          <a:p>
            <a:r>
              <a:rPr lang="zh-TW" altLang="en-US" sz="2400" dirty="0"/>
              <a:t>色溫也是環境照度的變量之一，而實驗中的模組色溫是恆定的（</a:t>
            </a:r>
            <a:r>
              <a:rPr lang="en-US" altLang="zh-TW" sz="2400" dirty="0"/>
              <a:t>5600K</a:t>
            </a:r>
            <a:r>
              <a:rPr lang="zh-TW" altLang="en-US" sz="2400" dirty="0"/>
              <a:t>），所以未來在實驗中會引入不同色溫的光源。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8689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63191" y="2767282"/>
            <a:ext cx="5465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300" dirty="0">
                <a:solidFill>
                  <a:srgbClr val="0090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</a:t>
            </a:r>
          </a:p>
          <a:p>
            <a:r>
              <a:rPr lang="en-US" altLang="zh-TW" sz="4000" b="1" spc="3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 Your Attention.</a:t>
            </a:r>
            <a:endParaRPr lang="zh-TW" altLang="en-US" sz="4000" b="1" spc="300" dirty="0">
              <a:solidFill>
                <a:srgbClr val="59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861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相關文獻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357BE568-589D-4B90-914C-5ED506D51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sz="2400" dirty="0"/>
              <a:t>由於人類視覺系統 </a:t>
            </a:r>
            <a:r>
              <a:rPr lang="en-US" altLang="zh-TW" sz="2400" dirty="0"/>
              <a:t>(HVS) </a:t>
            </a:r>
            <a:r>
              <a:rPr lang="zh-TW" altLang="en-US" sz="2400" dirty="0"/>
              <a:t>是大多數成像的最終接收處，因此心理物理（主觀）評估是最可靠的圖像品量評估 </a:t>
            </a:r>
            <a:r>
              <a:rPr lang="en-US" altLang="zh-TW" sz="2400" dirty="0"/>
              <a:t>(</a:t>
            </a:r>
            <a:r>
              <a:rPr lang="en-US" altLang="zh-TW" dirty="0"/>
              <a:t>image quality assessment</a:t>
            </a:r>
            <a:r>
              <a:rPr lang="en-US" altLang="zh-TW" sz="2400" dirty="0"/>
              <a:t>, IQA) </a:t>
            </a:r>
            <a:r>
              <a:rPr lang="zh-TW" altLang="en-US" sz="2400" dirty="0"/>
              <a:t>方法 </a:t>
            </a:r>
            <a:r>
              <a:rPr lang="en-US" altLang="zh-TW" sz="2400" dirty="0"/>
              <a:t>(</a:t>
            </a:r>
            <a:r>
              <a:rPr lang="en-US" altLang="zh-TW" sz="2400" dirty="0" err="1"/>
              <a:t>Rousselot</a:t>
            </a:r>
            <a:r>
              <a:rPr lang="en-US" altLang="zh-TW" sz="2400" dirty="0"/>
              <a:t>, 2019; </a:t>
            </a:r>
            <a:r>
              <a:rPr lang="en-US" altLang="zh-TW" sz="2400" dirty="0" err="1"/>
              <a:t>Zhai</a:t>
            </a:r>
            <a:r>
              <a:rPr lang="en-US" altLang="zh-TW" sz="2400" dirty="0"/>
              <a:t> &amp; Min, 2020)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r>
              <a:rPr lang="zh-TW" altLang="en-US" sz="2400" dirty="0"/>
              <a:t>螢幕設計通常傾向於不會評估訊號相關的指標，其中最常用的是</a:t>
            </a:r>
            <a:r>
              <a:rPr lang="zh-TW" altLang="en-US" sz="2400" dirty="0">
                <a:solidFill>
                  <a:srgbClr val="FF0000"/>
                </a:solidFill>
              </a:rPr>
              <a:t>對比度和解析度</a:t>
            </a:r>
            <a:r>
              <a:rPr lang="zh-TW" altLang="en-US" sz="2400" dirty="0"/>
              <a:t>的指標，它們可以通過少量測試圖像的結果來確定</a:t>
            </a:r>
            <a:r>
              <a:rPr lang="en-US" altLang="zh-TW" sz="2400" dirty="0"/>
              <a:t>(Choudhury&amp; Daly, 2019)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r>
              <a:rPr lang="zh-TW" altLang="en-US" sz="2400" dirty="0"/>
              <a:t>已經有螢幕參數對圖像品質影響的主觀研究，例如</a:t>
            </a:r>
            <a:r>
              <a:rPr lang="en-US" altLang="zh-TW" sz="2400" dirty="0"/>
              <a:t>:</a:t>
            </a:r>
          </a:p>
          <a:p>
            <a:pPr lvl="1"/>
            <a:r>
              <a:rPr lang="zh-TW" altLang="en-US" sz="2000" dirty="0"/>
              <a:t>解析度 </a:t>
            </a:r>
            <a:r>
              <a:rPr lang="en-US" altLang="zh-TW" sz="2000" dirty="0"/>
              <a:t>(Park, Kim, Park, 2020)</a:t>
            </a:r>
          </a:p>
          <a:p>
            <a:pPr lvl="1"/>
            <a:r>
              <a:rPr lang="zh-TW" altLang="en-US" sz="2000" dirty="0"/>
              <a:t>峰值亮度和暗度</a:t>
            </a:r>
            <a:r>
              <a:rPr lang="en-US" altLang="zh-TW" sz="2000" dirty="0"/>
              <a:t>(Choudhury&amp;</a:t>
            </a:r>
            <a:r>
              <a:rPr lang="zh-TW" altLang="en-US" sz="2000" dirty="0"/>
              <a:t> </a:t>
            </a:r>
            <a:r>
              <a:rPr lang="en-US" altLang="zh-TW" sz="2000" dirty="0"/>
              <a:t>Daly; Ye et al., 2017) </a:t>
            </a:r>
          </a:p>
          <a:p>
            <a:pPr lvl="1"/>
            <a:r>
              <a:rPr lang="zh-TW" altLang="en-US" sz="2000" dirty="0"/>
              <a:t>色域</a:t>
            </a:r>
            <a:r>
              <a:rPr lang="en-US" altLang="zh-TW" sz="2000" dirty="0"/>
              <a:t>(</a:t>
            </a:r>
            <a:r>
              <a:rPr lang="nn-NO" altLang="zh-TW" sz="2000" dirty="0"/>
              <a:t>Gong, Zhang, Li, Shao,2018; </a:t>
            </a:r>
            <a:r>
              <a:rPr lang="en-US" altLang="zh-TW" sz="2000" dirty="0"/>
              <a:t>Park&amp; Murdoch,2020) </a:t>
            </a:r>
            <a:r>
              <a:rPr lang="zh-TW" altLang="en-US" sz="2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9903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相關文獻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2CED478-B528-4A7C-82F6-C57E9198F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不只</a:t>
            </a:r>
            <a:r>
              <a:rPr lang="en-US" altLang="zh-TW" sz="2400" dirty="0"/>
              <a:t>HDR</a:t>
            </a:r>
            <a:r>
              <a:rPr lang="zh-TW" altLang="en-US" sz="2400" dirty="0"/>
              <a:t>螢幕用於影音設備，</a:t>
            </a:r>
            <a:r>
              <a:rPr lang="en-US" altLang="zh-TW" sz="2400" dirty="0"/>
              <a:t>SDR</a:t>
            </a:r>
            <a:r>
              <a:rPr lang="zh-TW" altLang="en-US" sz="2400" dirty="0"/>
              <a:t>仍然是當前成像系統的主流。因此必須對同一設備的這兩種顯示模式進行研究。</a:t>
            </a:r>
            <a:endParaRPr lang="en-US" altLang="zh-TW" sz="2400" dirty="0"/>
          </a:p>
          <a:p>
            <a:r>
              <a:rPr lang="zh-TW" altLang="en-US" sz="2400" dirty="0"/>
              <a:t>與桌上螢幕相比，手機通常暴露在更多種照明條件下，因此研究環境照明對圖像品質（</a:t>
            </a:r>
            <a:r>
              <a:rPr lang="en-US" altLang="zh-TW" sz="2400" dirty="0"/>
              <a:t>IQ</a:t>
            </a:r>
            <a:r>
              <a:rPr lang="zh-TW" altLang="en-US" sz="2400" dirty="0"/>
              <a:t>）的影響也很重要</a:t>
            </a:r>
            <a:r>
              <a:rPr lang="en-US" altLang="zh-TW" sz="2400" dirty="0"/>
              <a:t>(Song&amp;</a:t>
            </a:r>
            <a:r>
              <a:rPr lang="zh-TW" altLang="en-US" sz="2400" dirty="0"/>
              <a:t> </a:t>
            </a:r>
            <a:r>
              <a:rPr lang="en-US" altLang="zh-TW" sz="2400" dirty="0" err="1"/>
              <a:t>Cosman</a:t>
            </a:r>
            <a:r>
              <a:rPr lang="en-US" altLang="zh-TW" sz="2400" dirty="0"/>
              <a:t>, 2018; </a:t>
            </a:r>
            <a:r>
              <a:rPr lang="en-US" altLang="zh-TW" sz="2400" dirty="0" err="1"/>
              <a:t>Su</a:t>
            </a:r>
            <a:r>
              <a:rPr lang="en-US" altLang="zh-TW" sz="2400" dirty="0"/>
              <a:t> et al.,2017; </a:t>
            </a:r>
            <a:r>
              <a:rPr lang="nn-NO" altLang="zh-TW" sz="2400" dirty="0"/>
              <a:t>Xu, Wang, Gong, 2020)</a:t>
            </a:r>
            <a:r>
              <a:rPr lang="zh-TW" altLang="en-US" sz="2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8344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研究目的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36EE458-5DD5-4975-9297-D15AF7AE2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研究了在 </a:t>
            </a:r>
            <a:r>
              <a:rPr lang="en-US" altLang="zh-TW" sz="2400" dirty="0"/>
              <a:t>SDR </a:t>
            </a:r>
            <a:r>
              <a:rPr lang="zh-TW" altLang="en-US" sz="2400" dirty="0"/>
              <a:t>和 </a:t>
            </a:r>
            <a:r>
              <a:rPr lang="en-US" altLang="zh-TW" sz="2400" dirty="0"/>
              <a:t>HDR </a:t>
            </a:r>
            <a:r>
              <a:rPr lang="zh-TW" altLang="en-US" sz="2400" dirty="0"/>
              <a:t>模式下進行物理和心理物理實驗。包含九個感知屬性，即自然度、色彩、亮度、對比度、銳度、可讀性（僅在 </a:t>
            </a:r>
            <a:r>
              <a:rPr lang="en-US" altLang="zh-TW" sz="2400" dirty="0"/>
              <a:t>SDR </a:t>
            </a:r>
            <a:r>
              <a:rPr lang="zh-TW" altLang="en-US" sz="2400" dirty="0"/>
              <a:t>模式下評估）、漸變（僅在 </a:t>
            </a:r>
            <a:r>
              <a:rPr lang="en-US" altLang="zh-TW" sz="2400" dirty="0"/>
              <a:t>HDR </a:t>
            </a:r>
            <a:r>
              <a:rPr lang="zh-TW" altLang="en-US" sz="2400" dirty="0"/>
              <a:t>模式下評估）、偏好和整體圖像品質（</a:t>
            </a:r>
            <a:r>
              <a:rPr lang="en-US" altLang="zh-TW" sz="2400" dirty="0"/>
              <a:t>IQ</a:t>
            </a:r>
            <a:r>
              <a:rPr lang="zh-TW" altLang="en-US" sz="2400" dirty="0"/>
              <a:t>），以更好地了解物理參數與不同螢幕性能的關係。 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65808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4.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方法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7F307727-A5F8-4E3D-892F-0F3FE7F7E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由於手機的圖像品質被環境光照嚴重的影響，因此心理物理實驗在 </a:t>
            </a:r>
            <a:r>
              <a:rPr lang="en-US" altLang="zh-TW" sz="2400" dirty="0"/>
              <a:t>0 lx</a:t>
            </a:r>
            <a:r>
              <a:rPr lang="zh-TW" altLang="en-US" sz="2400" dirty="0"/>
              <a:t>、</a:t>
            </a:r>
            <a:r>
              <a:rPr lang="en-US" altLang="zh-TW" sz="2400" dirty="0"/>
              <a:t>500 lx</a:t>
            </a:r>
            <a:r>
              <a:rPr lang="zh-TW" altLang="en-US" sz="2400" dirty="0"/>
              <a:t>、</a:t>
            </a:r>
            <a:r>
              <a:rPr lang="en-US" altLang="zh-TW" sz="2400" dirty="0"/>
              <a:t>10000 lx </a:t>
            </a:r>
            <a:r>
              <a:rPr lang="zh-TW" altLang="en-US" sz="2400" dirty="0"/>
              <a:t>三種</a:t>
            </a:r>
            <a:r>
              <a:rPr lang="zh-TW" altLang="en-US" sz="2400"/>
              <a:t>光照水準下</a:t>
            </a:r>
            <a:r>
              <a:rPr lang="zh-TW" altLang="en-US" sz="2400" dirty="0"/>
              <a:t>進行，分別對應暗室、室內和室外條件。 </a:t>
            </a:r>
            <a:endParaRPr lang="en-US" altLang="zh-TW" sz="2400" dirty="0"/>
          </a:p>
          <a:p>
            <a:r>
              <a:rPr lang="zh-TW" altLang="en-US" sz="2400" dirty="0"/>
              <a:t>採用</a:t>
            </a:r>
            <a:r>
              <a:rPr lang="zh-TW" altLang="en-US" sz="2400" dirty="0">
                <a:solidFill>
                  <a:srgbClr val="FF0000"/>
                </a:solidFill>
              </a:rPr>
              <a:t>心理物理方法中瑟斯通比較判斷定律，而不是分類判斷</a:t>
            </a:r>
            <a:r>
              <a:rPr lang="zh-TW" altLang="en-US" sz="2400" dirty="0"/>
              <a:t>，可以簡化觀察者的評價，使實驗數據更加可靠。</a:t>
            </a:r>
          </a:p>
        </p:txBody>
      </p:sp>
    </p:spTree>
    <p:extLst>
      <p:ext uri="{BB962C8B-B14F-4D97-AF65-F5344CB8AC3E}">
        <p14:creationId xmlns:p14="http://schemas.microsoft.com/office/powerpoint/2010/main" val="37064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4-1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受測者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55254C76-0580-4589-B945-F60C3B2D8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由 </a:t>
            </a:r>
            <a:r>
              <a:rPr lang="en-US" altLang="zh-TW" sz="2400" dirty="0"/>
              <a:t>15 </a:t>
            </a:r>
            <a:r>
              <a:rPr lang="zh-TW" altLang="en-US" sz="2400" dirty="0"/>
              <a:t>名參與者組成的小組，包括 </a:t>
            </a:r>
            <a:r>
              <a:rPr lang="en-US" altLang="zh-TW" sz="2400" dirty="0"/>
              <a:t>7 </a:t>
            </a:r>
            <a:r>
              <a:rPr lang="zh-TW" altLang="en-US" sz="2400" dirty="0"/>
              <a:t>名女性和 </a:t>
            </a:r>
            <a:r>
              <a:rPr lang="en-US" altLang="zh-TW" sz="2400" dirty="0"/>
              <a:t>8 </a:t>
            </a:r>
            <a:r>
              <a:rPr lang="zh-TW" altLang="en-US" sz="2400" dirty="0"/>
              <a:t>名男性。</a:t>
            </a:r>
            <a:endParaRPr lang="en-US" altLang="zh-TW" sz="2400" dirty="0"/>
          </a:p>
          <a:p>
            <a:r>
              <a:rPr lang="zh-TW" altLang="en-US" sz="2400" dirty="0"/>
              <a:t>根據 </a:t>
            </a:r>
            <a:r>
              <a:rPr lang="en-US" altLang="zh-TW" sz="2400" dirty="0"/>
              <a:t>X-rite Farnsworth-Munsell 100 </a:t>
            </a:r>
            <a:r>
              <a:rPr lang="zh-TW" altLang="en-US" sz="2400" dirty="0"/>
              <a:t>色覺測試，它們都具有正常的色覺。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B8F0132-7B44-4291-9F3F-7289EBAF1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157" y="2765428"/>
            <a:ext cx="6090132" cy="34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4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4-2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儀器設備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色域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)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A098C6D2-B1DB-48FF-A881-317AF1A75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26768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右圖在</a:t>
            </a:r>
            <a:r>
              <a:rPr lang="en-US" altLang="zh-TW" sz="2400" dirty="0"/>
              <a:t>CIE1931</a:t>
            </a:r>
            <a:r>
              <a:rPr lang="zh-TW" altLang="en-US" sz="2400" dirty="0"/>
              <a:t>圖中繪製了三個測試螢幕的色域以及</a:t>
            </a:r>
            <a:r>
              <a:rPr lang="en-US" altLang="zh-TW" sz="2400" dirty="0"/>
              <a:t>sRGB</a:t>
            </a:r>
            <a:r>
              <a:rPr lang="zh-TW" altLang="en-US" sz="2400" dirty="0"/>
              <a:t>和</a:t>
            </a:r>
            <a:r>
              <a:rPr lang="en-US" altLang="zh-TW" sz="2400" dirty="0"/>
              <a:t>DCI-P3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r>
              <a:rPr lang="en-US" altLang="zh-TW" sz="2400" dirty="0"/>
              <a:t>OLED-1</a:t>
            </a:r>
            <a:r>
              <a:rPr lang="zh-TW" altLang="en-US" sz="2400" dirty="0"/>
              <a:t>、</a:t>
            </a:r>
            <a:r>
              <a:rPr lang="en-US" altLang="zh-TW" sz="2400" dirty="0"/>
              <a:t>OLED-2</a:t>
            </a:r>
            <a:r>
              <a:rPr lang="zh-TW" altLang="en-US" sz="2400" dirty="0"/>
              <a:t>、</a:t>
            </a:r>
            <a:r>
              <a:rPr lang="en-US" altLang="zh-TW" sz="2400" dirty="0"/>
              <a:t>OLED-3</a:t>
            </a:r>
            <a:r>
              <a:rPr lang="zh-TW" altLang="en-US" sz="2400" dirty="0"/>
              <a:t>的色域比例分別為</a:t>
            </a:r>
            <a:r>
              <a:rPr lang="en-US" altLang="zh-TW" sz="2400" dirty="0"/>
              <a:t>147.77%</a:t>
            </a:r>
            <a:r>
              <a:rPr lang="zh-TW" altLang="en-US" sz="2400" dirty="0"/>
              <a:t>、</a:t>
            </a:r>
            <a:r>
              <a:rPr lang="en-US" altLang="zh-TW" sz="2400" dirty="0"/>
              <a:t>138.70%</a:t>
            </a:r>
            <a:r>
              <a:rPr lang="zh-TW" altLang="en-US" sz="2400" dirty="0"/>
              <a:t>、</a:t>
            </a:r>
            <a:r>
              <a:rPr lang="en-US" altLang="zh-TW" sz="2400" dirty="0"/>
              <a:t>137.38%</a:t>
            </a:r>
          </a:p>
          <a:p>
            <a:r>
              <a:rPr lang="zh-TW" altLang="en-US" sz="2400" dirty="0"/>
              <a:t>粉藍黑的範圍看起來差不多。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1B93078-AB2D-4704-9DB0-359032496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450" y="1477563"/>
            <a:ext cx="4892350" cy="53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9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11389" y="34082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664ABB1-648D-48E1-A3D6-1C753578CF3D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4-2 </a:t>
            </a:r>
            <a:r>
              <a:rPr lang="zh-TW" altLang="en-US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儀器設備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訊號載入</a:t>
            </a:r>
            <a:r>
              <a:rPr lang="en-US" altLang="zh-TW" dirty="0">
                <a:solidFill>
                  <a:srgbClr val="191B0E"/>
                </a:solidFill>
                <a:latin typeface="Franklin Gothic Book" panose="020B0503020102020204"/>
                <a:ea typeface="微軟正黑體" panose="020B0604030504040204" pitchFamily="34" charset="-120"/>
              </a:rPr>
              <a:t>)</a:t>
            </a: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A924A8DC-CD70-4095-B54D-78D616F22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由於 </a:t>
            </a:r>
            <a:r>
              <a:rPr lang="en-US" altLang="zh-TW" sz="2400" dirty="0"/>
              <a:t>OLED </a:t>
            </a:r>
            <a:r>
              <a:rPr lang="zh-TW" altLang="en-US" sz="2400" dirty="0"/>
              <a:t>面板的總亮度輸出不僅受驅動程式的影響，還受螢幕尺寸的影響 </a:t>
            </a:r>
            <a:r>
              <a:rPr lang="en-US" altLang="zh-TW" sz="2400" dirty="0"/>
              <a:t>(Tian, Xu, Luo,2019) </a:t>
            </a:r>
            <a:r>
              <a:rPr lang="zh-TW" altLang="en-US" sz="2400" dirty="0"/>
              <a:t>。 </a:t>
            </a:r>
            <a:endParaRPr lang="en-US" altLang="zh-TW" sz="2400" dirty="0"/>
          </a:p>
          <a:p>
            <a:r>
              <a:rPr lang="zh-TW" altLang="en-US" sz="2400" dirty="0"/>
              <a:t>訊號載入的目的是研究 </a:t>
            </a:r>
            <a:r>
              <a:rPr lang="en-US" altLang="zh-TW" sz="2400" dirty="0"/>
              <a:t>OLED </a:t>
            </a:r>
            <a:r>
              <a:rPr lang="zh-TW" altLang="en-US" sz="2400" dirty="0"/>
              <a:t>的亮度如何隨著</a:t>
            </a:r>
            <a:r>
              <a:rPr lang="zh-TW" altLang="en-US" sz="2400" dirty="0">
                <a:solidFill>
                  <a:srgbClr val="FF0000"/>
                </a:solidFill>
              </a:rPr>
              <a:t>圖像的平均等級 </a:t>
            </a:r>
            <a:r>
              <a:rPr lang="en-US" altLang="zh-TW" sz="2400" dirty="0">
                <a:solidFill>
                  <a:srgbClr val="FF0000"/>
                </a:solidFill>
              </a:rPr>
              <a:t>(APL) </a:t>
            </a:r>
            <a:r>
              <a:rPr lang="zh-TW" altLang="en-US" sz="2400" dirty="0"/>
              <a:t>的增加而變化，</a:t>
            </a:r>
            <a:r>
              <a:rPr lang="en-US" altLang="zh-TW" sz="2400" dirty="0"/>
              <a:t>APL </a:t>
            </a:r>
            <a:r>
              <a:rPr lang="zh-TW" altLang="en-US" sz="2400" dirty="0"/>
              <a:t>有時也稱為平均亮度等級 </a:t>
            </a:r>
            <a:r>
              <a:rPr lang="en-US" altLang="zh-TW" sz="2400" dirty="0"/>
              <a:t>(average luminance level ,ALL)(Okada</a:t>
            </a:r>
            <a:r>
              <a:rPr lang="zh-TW" altLang="en-US" sz="2400" dirty="0"/>
              <a:t> </a:t>
            </a:r>
            <a:r>
              <a:rPr lang="en-US" altLang="zh-TW" sz="2400" dirty="0"/>
              <a:t>et al.,2018) </a:t>
            </a:r>
            <a:r>
              <a:rPr lang="zh-TW" altLang="en-US" sz="2400" dirty="0"/>
              <a:t>。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5082751-2E73-4936-91E1-281160A3C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48" y="4514619"/>
            <a:ext cx="5344271" cy="165758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940F731-4222-4FE3-8AA5-728F1B04EFC4}"/>
              </a:ext>
            </a:extLst>
          </p:cNvPr>
          <p:cNvSpPr/>
          <p:nvPr/>
        </p:nvSpPr>
        <p:spPr>
          <a:xfrm>
            <a:off x="6611389" y="5505443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Ni </a:t>
            </a:r>
            <a:r>
              <a:rPr lang="zh-TW" altLang="en-US" dirty="0"/>
              <a:t>是像素總數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00E0A2C-C626-479F-B7C4-33739A406A12}"/>
              </a:ext>
            </a:extLst>
          </p:cNvPr>
          <p:cNvSpPr/>
          <p:nvPr/>
        </p:nvSpPr>
        <p:spPr>
          <a:xfrm>
            <a:off x="6611389" y="4974077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PLi</a:t>
            </a:r>
            <a:r>
              <a:rPr lang="en-US" altLang="zh-TW" dirty="0"/>
              <a:t> </a:t>
            </a:r>
            <a:r>
              <a:rPr lang="zh-TW" altLang="en-US" dirty="0"/>
              <a:t>是第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個像素的圖像平均等級</a:t>
            </a:r>
          </a:p>
        </p:txBody>
      </p:sp>
    </p:spTree>
    <p:extLst>
      <p:ext uri="{BB962C8B-B14F-4D97-AF65-F5344CB8AC3E}">
        <p14:creationId xmlns:p14="http://schemas.microsoft.com/office/powerpoint/2010/main" val="1191361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3432</Words>
  <Application>Microsoft Office PowerPoint</Application>
  <PresentationFormat>寬螢幕</PresentationFormat>
  <Paragraphs>211</Paragraphs>
  <Slides>27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微軟正黑體</vt:lpstr>
      <vt:lpstr>新細明體</vt:lpstr>
      <vt:lpstr>Arial</vt:lpstr>
      <vt:lpstr>Calibri</vt:lpstr>
      <vt:lpstr>Calibri Light</vt:lpstr>
      <vt:lpstr>Franklin Gothic Book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179</cp:revision>
  <dcterms:created xsi:type="dcterms:W3CDTF">2019-02-23T02:26:51Z</dcterms:created>
  <dcterms:modified xsi:type="dcterms:W3CDTF">2022-01-19T03:02:02Z</dcterms:modified>
</cp:coreProperties>
</file>